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44" r:id="rId1"/>
  </p:sldMasterIdLst>
  <p:notesMasterIdLst>
    <p:notesMasterId r:id="rId30"/>
  </p:notesMasterIdLst>
  <p:sldIdLst>
    <p:sldId id="256" r:id="rId2"/>
    <p:sldId id="284" r:id="rId3"/>
    <p:sldId id="257" r:id="rId4"/>
    <p:sldId id="258" r:id="rId5"/>
    <p:sldId id="260" r:id="rId6"/>
    <p:sldId id="262" r:id="rId7"/>
    <p:sldId id="272" r:id="rId8"/>
    <p:sldId id="261" r:id="rId9"/>
    <p:sldId id="259" r:id="rId10"/>
    <p:sldId id="266" r:id="rId11"/>
    <p:sldId id="270" r:id="rId12"/>
    <p:sldId id="271" r:id="rId13"/>
    <p:sldId id="263" r:id="rId14"/>
    <p:sldId id="273" r:id="rId15"/>
    <p:sldId id="264" r:id="rId16"/>
    <p:sldId id="265" r:id="rId17"/>
    <p:sldId id="268" r:id="rId18"/>
    <p:sldId id="269" r:id="rId19"/>
    <p:sldId id="280" r:id="rId20"/>
    <p:sldId id="267" r:id="rId21"/>
    <p:sldId id="285" r:id="rId22"/>
    <p:sldId id="289" r:id="rId23"/>
    <p:sldId id="286" r:id="rId24"/>
    <p:sldId id="287" r:id="rId25"/>
    <p:sldId id="288" r:id="rId26"/>
    <p:sldId id="277" r:id="rId27"/>
    <p:sldId id="274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D1451-C547-4049-9683-BC4F65B40059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676C7-93C7-AF40-B15B-A521AB41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\left[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begin{array}{ccccc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    0 &amp; 1 &amp; 0 &amp; 0 &amp; 1 \\     1 &amp; 0 &amp; 1 &amp; 0 &amp; 1 \\     0 &amp; 1 &amp; 0 &amp; 1 &amp; 0 \\     0 &amp; 0 &amp; 1 &amp; 0 &amp; 1 \\     1 &amp; 1 &amp; 0 &amp; 1 &amp; 0  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end{array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 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76C7-93C7-AF40-B15B-A521AB411A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shown for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76C7-93C7-AF40-B15B-A521AB411A9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topology, </a:t>
            </a:r>
            <a:r>
              <a:rPr lang="en-US" dirty="0" err="1" smtClean="0"/>
              <a:t>biomimetic</a:t>
            </a:r>
            <a:r>
              <a:rPr lang="en-US" dirty="0" smtClean="0"/>
              <a:t> is very similar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76C7-93C7-AF40-B15B-A521AB411A9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Input: </a:t>
            </a:r>
          </a:p>
          <a:p>
            <a:r>
              <a:rPr lang="en-US" baseline="0" dirty="0" smtClean="0"/>
              <a:t>    I</a:t>
            </a:r>
            <a:r>
              <a:rPr lang="en-US" dirty="0" smtClean="0"/>
              <a:t>f bits, then probably doesn’t go back up</a:t>
            </a:r>
          </a:p>
          <a:p>
            <a:r>
              <a:rPr lang="en-US" dirty="0" smtClean="0"/>
              <a:t>    If bits per second, then probably does</a:t>
            </a:r>
            <a:r>
              <a:rPr lang="en-US" baseline="0" dirty="0" smtClean="0"/>
              <a:t> go back up because info input outstrips rate of completion (thrashing)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676C7-93C7-AF40-B15B-A521AB411A9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743BC105-0E37-E247-BCA0-4B204DD52183}" type="datetimeFigureOut">
              <a:rPr lang="en-US" smtClean="0"/>
              <a:pPr/>
              <a:t>4/7/11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1A6596CC-9FB9-5343-8377-34B6DEFE95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df"/><Relationship Id="rId5" Type="http://schemas.openxmlformats.org/officeDocument/2006/relationships/image" Target="../media/image32.pd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6" Type="http://schemas.openxmlformats.org/officeDocument/2006/relationships/image" Target="../media/image38.pd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6" Type="http://schemas.openxmlformats.org/officeDocument/2006/relationships/image" Target="../media/image38.pd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45.pdf"/><Relationship Id="rId7" Type="http://schemas.openxmlformats.org/officeDocument/2006/relationships/image" Target="../media/image47.pd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df"/><Relationship Id="rId6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6" Type="http://schemas.openxmlformats.org/officeDocument/2006/relationships/image" Target="../media/image47.pd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8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df"/><Relationship Id="rId5" Type="http://schemas.openxmlformats.org/officeDocument/2006/relationships/image" Target="../media/image57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pd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d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df"/><Relationship Id="rId9" Type="http://schemas.openxmlformats.org/officeDocument/2006/relationships/image" Target="../media/image62.png"/><Relationship Id="rId3" Type="http://schemas.openxmlformats.org/officeDocument/2006/relationships/image" Target="../media/image22.png"/><Relationship Id="rId6" Type="http://schemas.openxmlformats.org/officeDocument/2006/relationships/image" Target="../media/image59.pd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Relationship Id="rId6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df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df"/><Relationship Id="rId9" Type="http://schemas.openxmlformats.org/officeDocument/2006/relationships/image" Target="../media/image73.png"/><Relationship Id="rId3" Type="http://schemas.openxmlformats.org/officeDocument/2006/relationships/image" Target="../media/image66.png"/><Relationship Id="rId6" Type="http://schemas.openxmlformats.org/officeDocument/2006/relationships/image" Target="../media/image70.pd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4" Type="http://schemas.openxmlformats.org/officeDocument/2006/relationships/image" Target="../media/image75.png"/><Relationship Id="rId5" Type="http://schemas.openxmlformats.org/officeDocument/2006/relationships/image" Target="../media/image76.pdf"/><Relationship Id="rId7" Type="http://schemas.openxmlformats.org/officeDocument/2006/relationships/image" Target="../media/image78.pd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pdf"/><Relationship Id="rId6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df"/><Relationship Id="rId4" Type="http://schemas.openxmlformats.org/officeDocument/2006/relationships/image" Target="../media/image68.pdf"/><Relationship Id="rId10" Type="http://schemas.openxmlformats.org/officeDocument/2006/relationships/image" Target="../media/image76.pdf"/><Relationship Id="rId5" Type="http://schemas.openxmlformats.org/officeDocument/2006/relationships/image" Target="../media/image69.png"/><Relationship Id="rId7" Type="http://schemas.openxmlformats.org/officeDocument/2006/relationships/image" Target="../media/image71.png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df"/><Relationship Id="rId9" Type="http://schemas.openxmlformats.org/officeDocument/2006/relationships/image" Target="../media/image75.png"/><Relationship Id="rId3" Type="http://schemas.openxmlformats.org/officeDocument/2006/relationships/image" Target="../media/image66.png"/><Relationship Id="rId6" Type="http://schemas.openxmlformats.org/officeDocument/2006/relationships/image" Target="../media/image70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df"/><Relationship Id="rId3" Type="http://schemas.openxmlformats.org/officeDocument/2006/relationships/image" Target="../media/image81.png"/><Relationship Id="rId5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5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df"/><Relationship Id="rId5" Type="http://schemas.openxmlformats.org/officeDocument/2006/relationships/image" Target="../media/image17.pd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d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Toward Human-Interaction with Bio-Inspired Robot Teams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numCol="2" spcCol="640080">
            <a:normAutofit lnSpcReduction="10000"/>
          </a:bodyPr>
          <a:lstStyle/>
          <a:p>
            <a:r>
              <a:rPr lang="en-US" dirty="0" smtClean="0"/>
              <a:t>Michael A. Goodrich</a:t>
            </a:r>
          </a:p>
          <a:p>
            <a:r>
              <a:rPr lang="en-US" dirty="0" smtClean="0"/>
              <a:t>Brigham Young University</a:t>
            </a:r>
          </a:p>
          <a:p>
            <a:endParaRPr lang="en-US" dirty="0" smtClean="0"/>
          </a:p>
          <a:p>
            <a:r>
              <a:rPr lang="en-US" dirty="0" smtClean="0"/>
              <a:t>P.B. </a:t>
            </a:r>
            <a:r>
              <a:rPr lang="en-US" dirty="0" err="1" smtClean="0"/>
              <a:t>Sujit</a:t>
            </a:r>
            <a:endParaRPr lang="en-US" dirty="0" smtClean="0"/>
          </a:p>
          <a:p>
            <a:r>
              <a:rPr lang="en-US" dirty="0" smtClean="0"/>
              <a:t>University of Porto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8829" t="13134" r="17036" b="23881"/>
          <a:stretch>
            <a:fillRect/>
          </a:stretch>
        </p:blipFill>
        <p:spPr>
          <a:xfrm>
            <a:off x="6346974" y="5179124"/>
            <a:ext cx="3990348" cy="2942672"/>
          </a:xfrm>
          <a:prstGeom prst="rect">
            <a:avLst/>
          </a:prstGeom>
        </p:spPr>
      </p:pic>
      <p:pic>
        <p:nvPicPr>
          <p:cNvPr id="6" name="Picture 10" descr="fish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6974" y="5188949"/>
            <a:ext cx="2797025" cy="1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06640" y="1257557"/>
            <a:ext cx="2490814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HuBIRT</a:t>
            </a: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58923" y="5179124"/>
            <a:ext cx="6605897" cy="18761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ONR via CMU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RCTA via USF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Intuition </a:t>
            </a:r>
            <a:r>
              <a:rPr lang="en-US" dirty="0" err="1" smtClean="0"/>
              <a:t>w</a:t>
            </a:r>
            <a:r>
              <a:rPr lang="en-US" dirty="0" smtClean="0"/>
              <a:t>/ Experiments:</a:t>
            </a:r>
            <a:br>
              <a:rPr lang="en-US" dirty="0" smtClean="0"/>
            </a:br>
            <a:r>
              <a:rPr lang="en-US" sz="3556" dirty="0" smtClean="0"/>
              <a:t>How relevant to real robots?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1340" y="1773936"/>
            <a:ext cx="4437696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Ecologically Valid</a:t>
            </a:r>
          </a:p>
          <a:p>
            <a:pPr lvl="1"/>
            <a:r>
              <a:rPr lang="en-US" dirty="0" smtClean="0"/>
              <a:t>Topological connectivity</a:t>
            </a:r>
          </a:p>
          <a:p>
            <a:pPr lvl="1"/>
            <a:r>
              <a:rPr lang="en-US" dirty="0" smtClean="0"/>
              <a:t>Limited inter-agent communication</a:t>
            </a:r>
          </a:p>
          <a:p>
            <a:pPr lvl="1"/>
            <a:r>
              <a:rPr lang="en-US" dirty="0" smtClean="0"/>
              <a:t>Human influence over a small subset of agents</a:t>
            </a:r>
          </a:p>
          <a:p>
            <a:pPr lvl="1"/>
            <a:r>
              <a:rPr lang="en-US" dirty="0" smtClean="0"/>
              <a:t>Additive inter-agent influence</a:t>
            </a:r>
          </a:p>
          <a:p>
            <a:pPr lvl="1"/>
            <a:r>
              <a:rPr lang="en-US" dirty="0" smtClean="0"/>
              <a:t>Human operators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990" y="1773936"/>
            <a:ext cx="4494810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Not Valid</a:t>
            </a:r>
          </a:p>
          <a:p>
            <a:pPr lvl="1"/>
            <a:r>
              <a:rPr lang="en-US" dirty="0" smtClean="0"/>
              <a:t>Human can observe state of all agents</a:t>
            </a:r>
          </a:p>
          <a:p>
            <a:pPr lvl="1"/>
            <a:r>
              <a:rPr lang="en-US" dirty="0" err="1" smtClean="0"/>
              <a:t>Holonomic</a:t>
            </a:r>
            <a:r>
              <a:rPr lang="en-US" dirty="0" smtClean="0"/>
              <a:t>, noise-free dynamics</a:t>
            </a:r>
          </a:p>
          <a:p>
            <a:pPr lvl="1"/>
            <a:r>
              <a:rPr lang="en-US" dirty="0" smtClean="0"/>
              <a:t>Noise-free communication</a:t>
            </a:r>
          </a:p>
          <a:p>
            <a:pPr lvl="1"/>
            <a:r>
              <a:rPr lang="en-US" dirty="0" smtClean="0"/>
              <a:t>Few operators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Predator-split1.jpg"/>
          <p:cNvPicPr>
            <a:picLocks noChangeAspect="1"/>
          </p:cNvPicPr>
          <p:nvPr/>
        </p:nvPicPr>
        <p:blipFill>
          <a:blip r:embed="rId2"/>
          <a:srcRect l="18900" t="12000" r="17100" b="21600"/>
          <a:stretch>
            <a:fillRect/>
          </a:stretch>
        </p:blipFill>
        <p:spPr>
          <a:xfrm>
            <a:off x="3118320" y="5191228"/>
            <a:ext cx="2056483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93" y="5191228"/>
            <a:ext cx="21336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2488" y="6028420"/>
            <a:ext cx="103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Parker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Models: </a:t>
            </a:r>
            <a:r>
              <a:rPr lang="en-US" dirty="0" err="1" smtClean="0"/>
              <a:t>Physico</a:t>
            </a:r>
            <a:r>
              <a:rPr lang="en-US" dirty="0" smtClean="0"/>
              <a:t>-mimetic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Physico</a:t>
            </a:r>
            <a:r>
              <a:rPr lang="en-US" dirty="0" smtClean="0"/>
              <a:t>-mimetic</a:t>
            </a:r>
          </a:p>
          <a:p>
            <a:pPr lvl="1"/>
            <a:r>
              <a:rPr lang="en-US" dirty="0" smtClean="0"/>
              <a:t>Agents as point masses</a:t>
            </a:r>
          </a:p>
          <a:p>
            <a:pPr lvl="1"/>
            <a:r>
              <a:rPr lang="en-US" dirty="0" smtClean="0"/>
              <a:t>Attract and repel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664124"/>
            <a:ext cx="4191000" cy="3122877"/>
          </a:xfrm>
          <a:prstGeom prst="rect">
            <a:avLst/>
          </a:prstGeom>
        </p:spPr>
      </p:pic>
      <p:pic>
        <p:nvPicPr>
          <p:cNvPr id="7" name="Picture 6" descr="p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34475" y="3257810"/>
            <a:ext cx="3580634" cy="350279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94613" y="4823988"/>
            <a:ext cx="3820500" cy="20272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17602" y="4938611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8040927" y="2993282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6245320" y="4485486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4975364" y="373903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Models: Bio-mimetic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37" y="1773936"/>
            <a:ext cx="4038600" cy="4623816"/>
          </a:xfrm>
        </p:spPr>
        <p:txBody>
          <a:bodyPr/>
          <a:lstStyle/>
          <a:p>
            <a:r>
              <a:rPr lang="en-US" dirty="0" smtClean="0"/>
              <a:t>Bio-mimetic</a:t>
            </a:r>
          </a:p>
          <a:p>
            <a:pPr lvl="1"/>
            <a:r>
              <a:rPr lang="en-US" dirty="0" err="1" smtClean="0"/>
              <a:t>Couzin’s</a:t>
            </a:r>
            <a:r>
              <a:rPr lang="en-US" dirty="0" smtClean="0"/>
              <a:t> instantiation of</a:t>
            </a:r>
          </a:p>
          <a:p>
            <a:pPr lvl="2"/>
            <a:r>
              <a:rPr lang="en-US" dirty="0" err="1" smtClean="0"/>
              <a:t>Reynold’s</a:t>
            </a:r>
            <a:r>
              <a:rPr lang="en-US" dirty="0" smtClean="0"/>
              <a:t> “</a:t>
            </a:r>
            <a:r>
              <a:rPr lang="en-US" dirty="0" err="1" smtClean="0"/>
              <a:t>Boids</a:t>
            </a:r>
            <a:r>
              <a:rPr lang="en-US" dirty="0" smtClean="0"/>
              <a:t>” model</a:t>
            </a:r>
          </a:p>
          <a:p>
            <a:pPr lvl="1"/>
            <a:r>
              <a:rPr lang="en-US" dirty="0" err="1" smtClean="0"/>
              <a:t>Conradt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Split and Steer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Split and Steer</a:t>
            </a:r>
            <a:endParaRPr lang="en-US" dirty="0"/>
          </a:p>
        </p:txBody>
      </p:sp>
      <p:pic>
        <p:nvPicPr>
          <p:cNvPr id="15" name="Picture 14" descr="Predator-split1.jpg"/>
          <p:cNvPicPr>
            <a:picLocks noChangeAspect="1"/>
          </p:cNvPicPr>
          <p:nvPr/>
        </p:nvPicPr>
        <p:blipFill>
          <a:blip r:embed="rId2"/>
          <a:srcRect l="18900" t="12000" r="17100" b="21600"/>
          <a:stretch>
            <a:fillRect/>
          </a:stretch>
        </p:blipFill>
        <p:spPr>
          <a:xfrm>
            <a:off x="416054" y="4081822"/>
            <a:ext cx="3337853" cy="25972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962400" y="1773936"/>
            <a:ext cx="5181600" cy="4982250"/>
            <a:chOff x="1981200" y="1447800"/>
            <a:chExt cx="5181600" cy="4982250"/>
          </a:xfrm>
        </p:grpSpPr>
        <p:sp>
          <p:nvSpPr>
            <p:cNvPr id="7" name="Oval 6"/>
            <p:cNvSpPr/>
            <p:nvPr/>
          </p:nvSpPr>
          <p:spPr>
            <a:xfrm>
              <a:off x="1981200" y="1447800"/>
              <a:ext cx="5181600" cy="49822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667000" y="2086650"/>
              <a:ext cx="3810001" cy="3657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429000" y="2772450"/>
              <a:ext cx="2286000" cy="2209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 rot="5400000">
              <a:off x="4190423" y="3458827"/>
              <a:ext cx="839354" cy="838200"/>
              <a:chOff x="989446" y="1828800"/>
              <a:chExt cx="839354" cy="838200"/>
            </a:xfrm>
          </p:grpSpPr>
          <p:sp>
            <p:nvSpPr>
              <p:cNvPr id="11" name="Chord 10"/>
              <p:cNvSpPr/>
              <p:nvPr/>
            </p:nvSpPr>
            <p:spPr>
              <a:xfrm rot="10800000">
                <a:off x="990601" y="2057400"/>
                <a:ext cx="685800" cy="609600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Extract 9"/>
              <p:cNvSpPr/>
              <p:nvPr/>
            </p:nvSpPr>
            <p:spPr>
              <a:xfrm rot="16200000">
                <a:off x="1512165" y="2121764"/>
                <a:ext cx="381000" cy="25227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hord 12"/>
              <p:cNvSpPr/>
              <p:nvPr/>
            </p:nvSpPr>
            <p:spPr>
              <a:xfrm>
                <a:off x="989446" y="1828800"/>
                <a:ext cx="685800" cy="609600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789556" y="5787087"/>
              <a:ext cx="1641091" cy="52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Attraction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9556" y="4982249"/>
              <a:ext cx="1684947" cy="52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Alignment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89556" y="4297605"/>
              <a:ext cx="1613071" cy="523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Repulsion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Metrics: time histories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3936"/>
            <a:ext cx="8229600" cy="4623816"/>
          </a:xfrm>
        </p:spPr>
        <p:txBody>
          <a:bodyPr/>
          <a:lstStyle/>
          <a:p>
            <a:r>
              <a:rPr lang="en-US" dirty="0" smtClean="0"/>
              <a:t>Adjacency matrix time-histories =</a:t>
            </a:r>
          </a:p>
          <a:p>
            <a:pPr lvl="1"/>
            <a:r>
              <a:rPr lang="en-US" dirty="0" smtClean="0"/>
              <a:t>evolution of collective structure</a:t>
            </a:r>
          </a:p>
          <a:p>
            <a:pPr lvl="1"/>
            <a:r>
              <a:rPr lang="en-US" dirty="0" smtClean="0"/>
              <a:t>under human influence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238" y="5115536"/>
            <a:ext cx="2253555" cy="1584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56" y="3262810"/>
            <a:ext cx="2452137" cy="185272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36696" y="3262810"/>
            <a:ext cx="2806700" cy="1346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87496" y="5115536"/>
            <a:ext cx="2755900" cy="134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Types of Human Influence?</a:t>
            </a:r>
            <a:br>
              <a:rPr lang="en-US" dirty="0" smtClean="0"/>
            </a:br>
            <a:r>
              <a:rPr lang="en-US" sz="3556" dirty="0" smtClean="0"/>
              <a:t>Empirical</a:t>
            </a:r>
            <a:r>
              <a:rPr lang="en-US" sz="3556" dirty="0" smtClean="0"/>
              <a:t> </a:t>
            </a:r>
            <a:r>
              <a:rPr lang="en-US" sz="3556" dirty="0" smtClean="0"/>
              <a:t>Correlates </a:t>
            </a:r>
            <a:r>
              <a:rPr lang="en-US" sz="3556" dirty="0" err="1" smtClean="0"/>
              <a:t>w</a:t>
            </a:r>
            <a:r>
              <a:rPr lang="en-US" sz="3556" dirty="0" smtClean="0"/>
              <a:t>/ Performance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1340" y="1965229"/>
            <a:ext cx="4795254" cy="4623816"/>
          </a:xfrm>
        </p:spPr>
        <p:txBody>
          <a:bodyPr/>
          <a:lstStyle/>
          <a:p>
            <a:r>
              <a:rPr lang="en-US" dirty="0" smtClean="0"/>
              <a:t>Leaders</a:t>
            </a:r>
          </a:p>
          <a:p>
            <a:pPr lvl="1"/>
            <a:r>
              <a:rPr lang="en-US" dirty="0" smtClean="0"/>
              <a:t>Sustainable human influence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0033" y="1965229"/>
            <a:ext cx="5005863" cy="4623816"/>
          </a:xfrm>
        </p:spPr>
        <p:txBody>
          <a:bodyPr/>
          <a:lstStyle/>
          <a:p>
            <a:r>
              <a:rPr lang="en-US" dirty="0" smtClean="0"/>
              <a:t>Predators</a:t>
            </a:r>
          </a:p>
          <a:p>
            <a:pPr lvl="1"/>
            <a:r>
              <a:rPr lang="en-US" dirty="0" smtClean="0"/>
              <a:t>Unsustainable human influence</a:t>
            </a:r>
          </a:p>
          <a:p>
            <a:pPr lvl="1"/>
            <a:r>
              <a:rPr lang="en-US" dirty="0" smtClean="0"/>
              <a:t>Need team of predators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59566" y="1578111"/>
            <a:ext cx="2228994" cy="462381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Experiments</a:t>
            </a:r>
          </a:p>
        </p:txBody>
      </p:sp>
      <p:pic>
        <p:nvPicPr>
          <p:cNvPr id="8" name="Picture 7" descr="B_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5" y="3634004"/>
            <a:ext cx="4362306" cy="3271729"/>
          </a:xfrm>
          <a:prstGeom prst="rect">
            <a:avLst/>
          </a:prstGeom>
        </p:spPr>
      </p:pic>
      <p:pic>
        <p:nvPicPr>
          <p:cNvPr id="10" name="Picture 9" descr="LeaderMetricBMatrix.jpg"/>
          <p:cNvPicPr>
            <a:picLocks noChangeAspect="1"/>
          </p:cNvPicPr>
          <p:nvPr/>
        </p:nvPicPr>
        <p:blipFill>
          <a:blip r:embed="rId4"/>
          <a:srcRect l="7714" r="20571"/>
          <a:stretch>
            <a:fillRect/>
          </a:stretch>
        </p:blipFill>
        <p:spPr>
          <a:xfrm>
            <a:off x="4428780" y="3992671"/>
            <a:ext cx="2507108" cy="2621945"/>
          </a:xfrm>
          <a:prstGeom prst="rect">
            <a:avLst/>
          </a:prstGeom>
        </p:spPr>
      </p:pic>
      <p:pic>
        <p:nvPicPr>
          <p:cNvPr id="9" name="Picture 8" descr="PredatorMetricBMatrix.jpg"/>
          <p:cNvPicPr>
            <a:picLocks noChangeAspect="1"/>
          </p:cNvPicPr>
          <p:nvPr/>
        </p:nvPicPr>
        <p:blipFill>
          <a:blip r:embed="rId5"/>
          <a:srcRect l="7714" r="20571"/>
          <a:stretch>
            <a:fillRect/>
          </a:stretch>
        </p:blipFill>
        <p:spPr>
          <a:xfrm>
            <a:off x="6671013" y="5517931"/>
            <a:ext cx="2475124" cy="9653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0009" y="380800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95297" y="51485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Predator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1154" y="6536401"/>
            <a:ext cx="10182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Leader-1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64273" y="6536401"/>
            <a:ext cx="1030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Leader-2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13712" y="6527642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Predator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59566" y="4145071"/>
            <a:ext cx="9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Physico</a:t>
            </a:r>
            <a:r>
              <a:rPr lang="en-US" dirty="0" smtClean="0"/>
              <a:t>-</a:t>
            </a:r>
          </a:p>
          <a:p>
            <a:r>
              <a:rPr lang="en-US" dirty="0" smtClean="0"/>
              <a:t>mimetic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49196" y="6429950"/>
            <a:ext cx="128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Biomimetic</a:t>
            </a:r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429869" y="3180879"/>
            <a:ext cx="1661876" cy="8117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269257" y="3979610"/>
            <a:ext cx="1661876" cy="81179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Types of Human Influence?</a:t>
            </a:r>
            <a:br>
              <a:rPr lang="en-US" dirty="0" smtClean="0"/>
            </a:br>
            <a:r>
              <a:rPr lang="en-US" sz="3556" dirty="0" smtClean="0"/>
              <a:t>Empirical</a:t>
            </a:r>
            <a:r>
              <a:rPr lang="en-US" sz="3556" dirty="0" smtClean="0"/>
              <a:t> </a:t>
            </a:r>
            <a:r>
              <a:rPr lang="en-US" sz="3556" dirty="0" smtClean="0"/>
              <a:t>Correlates?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34184"/>
            <a:ext cx="4038600" cy="4623816"/>
          </a:xfrm>
        </p:spPr>
        <p:txBody>
          <a:bodyPr/>
          <a:lstStyle/>
          <a:p>
            <a:r>
              <a:rPr lang="en-US" dirty="0" smtClean="0"/>
              <a:t>Leaders</a:t>
            </a:r>
          </a:p>
          <a:p>
            <a:pPr lvl="1"/>
            <a:r>
              <a:rPr lang="en-US" dirty="0" smtClean="0"/>
              <a:t>Coherent?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894" y="2234184"/>
            <a:ext cx="4038600" cy="4623816"/>
          </a:xfrm>
        </p:spPr>
        <p:txBody>
          <a:bodyPr/>
          <a:lstStyle/>
          <a:p>
            <a:r>
              <a:rPr lang="en-US" dirty="0" smtClean="0"/>
              <a:t>Predators</a:t>
            </a:r>
          </a:p>
          <a:p>
            <a:pPr lvl="1"/>
            <a:r>
              <a:rPr lang="en-US" dirty="0" smtClean="0"/>
              <a:t>Coherent?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859566" y="1578111"/>
            <a:ext cx="2228994" cy="462381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Experiments</a:t>
            </a:r>
          </a:p>
        </p:txBody>
      </p:sp>
      <p:pic>
        <p:nvPicPr>
          <p:cNvPr id="14" name="Picture 13" descr="L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1586" y="3728372"/>
            <a:ext cx="3640471" cy="2744606"/>
          </a:xfrm>
          <a:prstGeom prst="rect">
            <a:avLst/>
          </a:prstGeom>
        </p:spPr>
      </p:pic>
      <p:pic>
        <p:nvPicPr>
          <p:cNvPr id="15" name="Picture 14" descr="PM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818725" y="3728372"/>
            <a:ext cx="3868075" cy="2916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23779" y="6149812"/>
            <a:ext cx="170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Physicomimetic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042988" y="3806825"/>
            <a:ext cx="469900" cy="419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431689" y="3806825"/>
            <a:ext cx="4699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Types of Topologies?</a:t>
            </a:r>
            <a:br>
              <a:rPr lang="en-US" dirty="0" smtClean="0"/>
            </a:br>
            <a:r>
              <a:rPr lang="en-US" sz="3556" dirty="0" smtClean="0"/>
              <a:t>Empirical</a:t>
            </a:r>
            <a:r>
              <a:rPr lang="en-US" sz="3556" dirty="0" smtClean="0"/>
              <a:t> </a:t>
            </a:r>
            <a:r>
              <a:rPr lang="en-US" sz="3556" dirty="0" smtClean="0"/>
              <a:t>Correlates </a:t>
            </a:r>
            <a:r>
              <a:rPr lang="en-US" sz="3556" dirty="0" err="1" smtClean="0"/>
              <a:t>w</a:t>
            </a:r>
            <a:r>
              <a:rPr lang="en-US" sz="3556" dirty="0" smtClean="0"/>
              <a:t>/ Performance</a:t>
            </a:r>
            <a:endParaRPr lang="en-US" sz="3556" dirty="0"/>
          </a:p>
        </p:txBody>
      </p:sp>
      <p:pic>
        <p:nvPicPr>
          <p:cNvPr id="5" name="Picture 4" descr="LeaderMetricPS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1" y="4800600"/>
            <a:ext cx="2743200" cy="2057400"/>
          </a:xfrm>
          <a:prstGeom prst="rect">
            <a:avLst/>
          </a:prstGeom>
        </p:spPr>
      </p:pic>
      <p:pic>
        <p:nvPicPr>
          <p:cNvPr id="7" name="Picture 6" descr="LeaderTopoPS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560" y="5251294"/>
            <a:ext cx="2743200" cy="1606706"/>
          </a:xfrm>
          <a:prstGeom prst="rect">
            <a:avLst/>
          </a:prstGeom>
        </p:spPr>
      </p:pic>
      <p:pic>
        <p:nvPicPr>
          <p:cNvPr id="8" name="Picture 7" descr="PredatorMetricPS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01" y="2736739"/>
            <a:ext cx="2743200" cy="2057400"/>
          </a:xfrm>
          <a:prstGeom prst="rect">
            <a:avLst/>
          </a:prstGeom>
        </p:spPr>
      </p:pic>
      <p:pic>
        <p:nvPicPr>
          <p:cNvPr id="9" name="Picture 8" descr="PredatorTopoPS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561" y="3346412"/>
            <a:ext cx="2743199" cy="145418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6553"/>
            <a:ext cx="4038600" cy="4623816"/>
          </a:xfrm>
        </p:spPr>
        <p:txBody>
          <a:bodyPr/>
          <a:lstStyle/>
          <a:p>
            <a:r>
              <a:rPr lang="en-US" dirty="0" smtClean="0"/>
              <a:t>Metric</a:t>
            </a:r>
          </a:p>
          <a:p>
            <a:pPr lvl="1"/>
            <a:r>
              <a:rPr lang="en-US" dirty="0" smtClean="0"/>
              <a:t>Less coherent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57894" y="1796553"/>
            <a:ext cx="4038600" cy="4623816"/>
          </a:xfrm>
        </p:spPr>
        <p:txBody>
          <a:bodyPr/>
          <a:lstStyle/>
          <a:p>
            <a:r>
              <a:rPr lang="en-US" dirty="0" smtClean="0"/>
              <a:t>Nearest Neighbor</a:t>
            </a:r>
          </a:p>
          <a:p>
            <a:pPr lvl="1"/>
            <a:r>
              <a:rPr lang="en-US" dirty="0" smtClean="0"/>
              <a:t>Coherent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859566" y="1578111"/>
            <a:ext cx="2228994" cy="462381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PSD of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0258" y="361240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80258" y="556877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Predator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28954" y="4470973"/>
            <a:ext cx="131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Ballerini’s</a:t>
            </a:r>
            <a:endParaRPr lang="en-US" dirty="0" smtClean="0"/>
          </a:p>
          <a:p>
            <a:r>
              <a:rPr lang="en-US" dirty="0" smtClean="0"/>
              <a:t>observation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63233" y="1710250"/>
            <a:ext cx="4699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 Requirements</a:t>
            </a:r>
            <a:br>
              <a:rPr lang="en-US" dirty="0" smtClean="0"/>
            </a:br>
            <a:r>
              <a:rPr lang="en-US" sz="3556" dirty="0" smtClean="0"/>
              <a:t>Empirical Results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646" y="1773936"/>
            <a:ext cx="4588358" cy="4623816"/>
          </a:xfrm>
        </p:spPr>
        <p:txBody>
          <a:bodyPr/>
          <a:lstStyle/>
          <a:p>
            <a:r>
              <a:rPr lang="en-US" dirty="0" smtClean="0"/>
              <a:t>Robust to communication drop-outs</a:t>
            </a:r>
          </a:p>
          <a:p>
            <a:r>
              <a:rPr lang="en-US" dirty="0" smtClean="0"/>
              <a:t>Two Leader models</a:t>
            </a:r>
          </a:p>
          <a:p>
            <a:pPr lvl="1"/>
            <a:r>
              <a:rPr lang="en-US" dirty="0" smtClean="0"/>
              <a:t>Virtual requires sustained remote communication</a:t>
            </a:r>
          </a:p>
          <a:p>
            <a:pPr lvl="1"/>
            <a:r>
              <a:rPr lang="en-US" dirty="0" smtClean="0"/>
              <a:t>Physical requires intermittent  remote and sustained local communication</a:t>
            </a:r>
            <a:endParaRPr lang="en-US" dirty="0"/>
          </a:p>
        </p:txBody>
      </p:sp>
      <p:pic>
        <p:nvPicPr>
          <p:cNvPr id="5" name="Content Placeholder 4" descr="Robustness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336" b="-2633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I: </a:t>
            </a:r>
            <a:br>
              <a:rPr lang="en-US" dirty="0" smtClean="0"/>
            </a:br>
            <a:r>
              <a:rPr lang="en-US" dirty="0" smtClean="0"/>
              <a:t>Partially Observable Collectives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Partially observable with time delays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495800" cy="4623816"/>
          </a:xfrm>
        </p:spPr>
        <p:txBody>
          <a:bodyPr/>
          <a:lstStyle/>
          <a:p>
            <a:r>
              <a:rPr lang="en-US" dirty="0" smtClean="0"/>
              <a:t>Active Sensing </a:t>
            </a:r>
          </a:p>
          <a:p>
            <a:pPr lvl="1"/>
            <a:r>
              <a:rPr lang="en-US" dirty="0" smtClean="0"/>
              <a:t>Leaders = Observers</a:t>
            </a:r>
          </a:p>
          <a:p>
            <a:pPr lvl="1"/>
            <a:r>
              <a:rPr lang="en-US" dirty="0" err="1" smtClean="0"/>
              <a:t>Centroid</a:t>
            </a:r>
            <a:r>
              <a:rPr lang="en-US" dirty="0" smtClean="0"/>
              <a:t> and fringe agents</a:t>
            </a:r>
          </a:p>
          <a:p>
            <a:pPr lvl="1"/>
            <a:r>
              <a:rPr lang="en-US" dirty="0" err="1" smtClean="0"/>
              <a:t>Zig-zag</a:t>
            </a:r>
            <a:r>
              <a:rPr lang="en-US" dirty="0" smtClean="0"/>
              <a:t> agents</a:t>
            </a:r>
          </a:p>
          <a:p>
            <a:pPr lvl="1"/>
            <a:r>
              <a:rPr lang="en-US" dirty="0" smtClean="0"/>
              <a:t>Consensus</a:t>
            </a:r>
          </a:p>
        </p:txBody>
      </p:sp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06" y="4022828"/>
            <a:ext cx="7264788" cy="2729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4775" y="6397752"/>
            <a:ext cx="150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Ground Truth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2238" y="6397752"/>
            <a:ext cx="200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Observable States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1784823" y="4633494"/>
            <a:ext cx="2208002" cy="523412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917499" y="4633494"/>
            <a:ext cx="1075324" cy="729346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287855" y="4949610"/>
            <a:ext cx="1021085" cy="388853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2823" y="4155878"/>
            <a:ext cx="115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Leaders/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Observers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4975761" y="4805101"/>
            <a:ext cx="523412" cy="180198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47368" y="4633494"/>
            <a:ext cx="1304294" cy="729346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47368" y="4633494"/>
            <a:ext cx="2102316" cy="1021085"/>
          </a:xfrm>
          <a:prstGeom prst="straightConnector1">
            <a:avLst/>
          </a:prstGeom>
          <a:ln w="12700" cmpd="sng"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5534667" y="5036783"/>
            <a:ext cx="889813" cy="696292"/>
          </a:xfrm>
          <a:custGeom>
            <a:avLst/>
            <a:gdLst>
              <a:gd name="connsiteX0" fmla="*/ 197361 w 889813"/>
              <a:gd name="connsiteY0" fmla="*/ 17161 h 696292"/>
              <a:gd name="connsiteX1" fmla="*/ 137295 w 889813"/>
              <a:gd name="connsiteY1" fmla="*/ 25742 h 696292"/>
              <a:gd name="connsiteX2" fmla="*/ 111552 w 889813"/>
              <a:gd name="connsiteY2" fmla="*/ 51483 h 696292"/>
              <a:gd name="connsiteX3" fmla="*/ 85809 w 889813"/>
              <a:gd name="connsiteY3" fmla="*/ 68644 h 696292"/>
              <a:gd name="connsiteX4" fmla="*/ 60067 w 889813"/>
              <a:gd name="connsiteY4" fmla="*/ 111547 h 696292"/>
              <a:gd name="connsiteX5" fmla="*/ 42905 w 889813"/>
              <a:gd name="connsiteY5" fmla="*/ 137289 h 696292"/>
              <a:gd name="connsiteX6" fmla="*/ 34324 w 889813"/>
              <a:gd name="connsiteY6" fmla="*/ 188772 h 696292"/>
              <a:gd name="connsiteX7" fmla="*/ 51486 w 889813"/>
              <a:gd name="connsiteY7" fmla="*/ 300319 h 696292"/>
              <a:gd name="connsiteX8" fmla="*/ 68647 w 889813"/>
              <a:gd name="connsiteY8" fmla="*/ 326061 h 696292"/>
              <a:gd name="connsiteX9" fmla="*/ 77228 w 889813"/>
              <a:gd name="connsiteY9" fmla="*/ 360383 h 696292"/>
              <a:gd name="connsiteX10" fmla="*/ 163037 w 889813"/>
              <a:gd name="connsiteY10" fmla="*/ 454769 h 696292"/>
              <a:gd name="connsiteX11" fmla="*/ 188780 w 889813"/>
              <a:gd name="connsiteY11" fmla="*/ 480511 h 696292"/>
              <a:gd name="connsiteX12" fmla="*/ 214522 w 889813"/>
              <a:gd name="connsiteY12" fmla="*/ 506252 h 696292"/>
              <a:gd name="connsiteX13" fmla="*/ 266008 w 889813"/>
              <a:gd name="connsiteY13" fmla="*/ 540574 h 696292"/>
              <a:gd name="connsiteX14" fmla="*/ 291750 w 889813"/>
              <a:gd name="connsiteY14" fmla="*/ 557736 h 696292"/>
              <a:gd name="connsiteX15" fmla="*/ 334655 w 889813"/>
              <a:gd name="connsiteY15" fmla="*/ 574897 h 696292"/>
              <a:gd name="connsiteX16" fmla="*/ 403302 w 889813"/>
              <a:gd name="connsiteY16" fmla="*/ 609219 h 696292"/>
              <a:gd name="connsiteX17" fmla="*/ 506272 w 889813"/>
              <a:gd name="connsiteY17" fmla="*/ 643541 h 696292"/>
              <a:gd name="connsiteX18" fmla="*/ 557758 w 889813"/>
              <a:gd name="connsiteY18" fmla="*/ 660702 h 696292"/>
              <a:gd name="connsiteX19" fmla="*/ 643566 w 889813"/>
              <a:gd name="connsiteY19" fmla="*/ 686444 h 696292"/>
              <a:gd name="connsiteX20" fmla="*/ 712213 w 889813"/>
              <a:gd name="connsiteY20" fmla="*/ 695024 h 696292"/>
              <a:gd name="connsiteX21" fmla="*/ 840927 w 889813"/>
              <a:gd name="connsiteY21" fmla="*/ 686444 h 696292"/>
              <a:gd name="connsiteX22" fmla="*/ 866669 w 889813"/>
              <a:gd name="connsiteY22" fmla="*/ 626380 h 696292"/>
              <a:gd name="connsiteX23" fmla="*/ 883831 w 889813"/>
              <a:gd name="connsiteY23" fmla="*/ 574897 h 696292"/>
              <a:gd name="connsiteX24" fmla="*/ 866669 w 889813"/>
              <a:gd name="connsiteY24" fmla="*/ 420447 h 696292"/>
              <a:gd name="connsiteX25" fmla="*/ 858088 w 889813"/>
              <a:gd name="connsiteY25" fmla="*/ 386125 h 696292"/>
              <a:gd name="connsiteX26" fmla="*/ 840927 w 889813"/>
              <a:gd name="connsiteY26" fmla="*/ 360383 h 696292"/>
              <a:gd name="connsiteX27" fmla="*/ 832346 w 889813"/>
              <a:gd name="connsiteY27" fmla="*/ 334641 h 696292"/>
              <a:gd name="connsiteX28" fmla="*/ 806603 w 889813"/>
              <a:gd name="connsiteY28" fmla="*/ 308900 h 696292"/>
              <a:gd name="connsiteX29" fmla="*/ 780861 w 889813"/>
              <a:gd name="connsiteY29" fmla="*/ 274578 h 696292"/>
              <a:gd name="connsiteX30" fmla="*/ 763699 w 889813"/>
              <a:gd name="connsiteY30" fmla="*/ 257416 h 696292"/>
              <a:gd name="connsiteX31" fmla="*/ 720794 w 889813"/>
              <a:gd name="connsiteY31" fmla="*/ 205933 h 696292"/>
              <a:gd name="connsiteX32" fmla="*/ 669309 w 889813"/>
              <a:gd name="connsiteY32" fmla="*/ 180192 h 696292"/>
              <a:gd name="connsiteX33" fmla="*/ 514853 w 889813"/>
              <a:gd name="connsiteY33" fmla="*/ 94386 h 696292"/>
              <a:gd name="connsiteX34" fmla="*/ 411883 w 889813"/>
              <a:gd name="connsiteY34" fmla="*/ 51483 h 696292"/>
              <a:gd name="connsiteX35" fmla="*/ 360397 w 889813"/>
              <a:gd name="connsiteY35" fmla="*/ 42903 h 696292"/>
              <a:gd name="connsiteX36" fmla="*/ 300331 w 889813"/>
              <a:gd name="connsiteY36" fmla="*/ 34322 h 696292"/>
              <a:gd name="connsiteX37" fmla="*/ 145875 w 889813"/>
              <a:gd name="connsiteY37" fmla="*/ 0 h 696292"/>
              <a:gd name="connsiteX38" fmla="*/ 0 w 889813"/>
              <a:gd name="connsiteY38" fmla="*/ 0 h 69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89813" h="696292">
                <a:moveTo>
                  <a:pt x="197361" y="17161"/>
                </a:moveTo>
                <a:cubicBezTo>
                  <a:pt x="177339" y="20021"/>
                  <a:pt x="156074" y="18231"/>
                  <a:pt x="137295" y="25742"/>
                </a:cubicBezTo>
                <a:cubicBezTo>
                  <a:pt x="126028" y="30249"/>
                  <a:pt x="120875" y="43715"/>
                  <a:pt x="111552" y="51483"/>
                </a:cubicBezTo>
                <a:cubicBezTo>
                  <a:pt x="103629" y="58085"/>
                  <a:pt x="94390" y="62924"/>
                  <a:pt x="85809" y="68644"/>
                </a:cubicBezTo>
                <a:cubicBezTo>
                  <a:pt x="77228" y="82945"/>
                  <a:pt x="68906" y="97404"/>
                  <a:pt x="60067" y="111547"/>
                </a:cubicBezTo>
                <a:cubicBezTo>
                  <a:pt x="54601" y="120292"/>
                  <a:pt x="46166" y="127505"/>
                  <a:pt x="42905" y="137289"/>
                </a:cubicBezTo>
                <a:cubicBezTo>
                  <a:pt x="37403" y="153794"/>
                  <a:pt x="37184" y="171611"/>
                  <a:pt x="34324" y="188772"/>
                </a:cubicBezTo>
                <a:cubicBezTo>
                  <a:pt x="40045" y="225954"/>
                  <a:pt x="42362" y="263822"/>
                  <a:pt x="51486" y="300319"/>
                </a:cubicBezTo>
                <a:cubicBezTo>
                  <a:pt x="53987" y="310324"/>
                  <a:pt x="64585" y="316582"/>
                  <a:pt x="68647" y="326061"/>
                </a:cubicBezTo>
                <a:cubicBezTo>
                  <a:pt x="73292" y="336900"/>
                  <a:pt x="71501" y="350074"/>
                  <a:pt x="77228" y="360383"/>
                </a:cubicBezTo>
                <a:cubicBezTo>
                  <a:pt x="92692" y="388217"/>
                  <a:pt x="143686" y="435418"/>
                  <a:pt x="163037" y="454769"/>
                </a:cubicBezTo>
                <a:lnTo>
                  <a:pt x="188780" y="480511"/>
                </a:lnTo>
                <a:cubicBezTo>
                  <a:pt x="197361" y="489091"/>
                  <a:pt x="204425" y="499521"/>
                  <a:pt x="214522" y="506252"/>
                </a:cubicBezTo>
                <a:lnTo>
                  <a:pt x="266008" y="540574"/>
                </a:lnTo>
                <a:cubicBezTo>
                  <a:pt x="274589" y="546294"/>
                  <a:pt x="282175" y="553906"/>
                  <a:pt x="291750" y="557736"/>
                </a:cubicBezTo>
                <a:cubicBezTo>
                  <a:pt x="306052" y="563456"/>
                  <a:pt x="320669" y="568442"/>
                  <a:pt x="334655" y="574897"/>
                </a:cubicBezTo>
                <a:cubicBezTo>
                  <a:pt x="357884" y="585617"/>
                  <a:pt x="379032" y="601129"/>
                  <a:pt x="403302" y="609219"/>
                </a:cubicBezTo>
                <a:lnTo>
                  <a:pt x="506272" y="643541"/>
                </a:lnTo>
                <a:lnTo>
                  <a:pt x="557758" y="660702"/>
                </a:lnTo>
                <a:cubicBezTo>
                  <a:pt x="580639" y="668328"/>
                  <a:pt x="617635" y="682122"/>
                  <a:pt x="643566" y="686444"/>
                </a:cubicBezTo>
                <a:cubicBezTo>
                  <a:pt x="666313" y="690235"/>
                  <a:pt x="689331" y="692164"/>
                  <a:pt x="712213" y="695024"/>
                </a:cubicBezTo>
                <a:cubicBezTo>
                  <a:pt x="755118" y="692164"/>
                  <a:pt x="799070" y="696292"/>
                  <a:pt x="840927" y="686444"/>
                </a:cubicBezTo>
                <a:cubicBezTo>
                  <a:pt x="857038" y="682653"/>
                  <a:pt x="864268" y="634384"/>
                  <a:pt x="866669" y="626380"/>
                </a:cubicBezTo>
                <a:cubicBezTo>
                  <a:pt x="871867" y="609054"/>
                  <a:pt x="883831" y="574897"/>
                  <a:pt x="883831" y="574897"/>
                </a:cubicBezTo>
                <a:cubicBezTo>
                  <a:pt x="870064" y="368398"/>
                  <a:pt x="889813" y="501444"/>
                  <a:pt x="866669" y="420447"/>
                </a:cubicBezTo>
                <a:cubicBezTo>
                  <a:pt x="863429" y="409108"/>
                  <a:pt x="862733" y="396964"/>
                  <a:pt x="858088" y="386125"/>
                </a:cubicBezTo>
                <a:cubicBezTo>
                  <a:pt x="854026" y="376646"/>
                  <a:pt x="845539" y="369607"/>
                  <a:pt x="840927" y="360383"/>
                </a:cubicBezTo>
                <a:cubicBezTo>
                  <a:pt x="836882" y="352293"/>
                  <a:pt x="837363" y="342167"/>
                  <a:pt x="832346" y="334641"/>
                </a:cubicBezTo>
                <a:cubicBezTo>
                  <a:pt x="825614" y="324544"/>
                  <a:pt x="814500" y="318113"/>
                  <a:pt x="806603" y="308900"/>
                </a:cubicBezTo>
                <a:cubicBezTo>
                  <a:pt x="797296" y="298042"/>
                  <a:pt x="790016" y="285564"/>
                  <a:pt x="780861" y="274578"/>
                </a:cubicBezTo>
                <a:cubicBezTo>
                  <a:pt x="775682" y="268363"/>
                  <a:pt x="768753" y="263733"/>
                  <a:pt x="763699" y="257416"/>
                </a:cubicBezTo>
                <a:cubicBezTo>
                  <a:pt x="745609" y="234805"/>
                  <a:pt x="746999" y="223402"/>
                  <a:pt x="720794" y="205933"/>
                </a:cubicBezTo>
                <a:cubicBezTo>
                  <a:pt x="704829" y="195290"/>
                  <a:pt x="685968" y="189711"/>
                  <a:pt x="669309" y="180192"/>
                </a:cubicBezTo>
                <a:cubicBezTo>
                  <a:pt x="565722" y="121002"/>
                  <a:pt x="634067" y="148572"/>
                  <a:pt x="514853" y="94386"/>
                </a:cubicBezTo>
                <a:cubicBezTo>
                  <a:pt x="481002" y="79000"/>
                  <a:pt x="448561" y="57595"/>
                  <a:pt x="411883" y="51483"/>
                </a:cubicBezTo>
                <a:lnTo>
                  <a:pt x="360397" y="42903"/>
                </a:lnTo>
                <a:cubicBezTo>
                  <a:pt x="340407" y="39828"/>
                  <a:pt x="320164" y="38288"/>
                  <a:pt x="300331" y="34322"/>
                </a:cubicBezTo>
                <a:cubicBezTo>
                  <a:pt x="248614" y="23979"/>
                  <a:pt x="198616" y="0"/>
                  <a:pt x="145875" y="0"/>
                </a:cubicBezTo>
                <a:lnTo>
                  <a:pt x="0" y="0"/>
                </a:lnTo>
              </a:path>
            </a:pathLst>
          </a:cu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88134" y="5654578"/>
            <a:ext cx="112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Observed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Agents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904955" y="5036783"/>
            <a:ext cx="889813" cy="696292"/>
          </a:xfrm>
          <a:custGeom>
            <a:avLst/>
            <a:gdLst>
              <a:gd name="connsiteX0" fmla="*/ 197361 w 889813"/>
              <a:gd name="connsiteY0" fmla="*/ 17161 h 696292"/>
              <a:gd name="connsiteX1" fmla="*/ 137295 w 889813"/>
              <a:gd name="connsiteY1" fmla="*/ 25742 h 696292"/>
              <a:gd name="connsiteX2" fmla="*/ 111552 w 889813"/>
              <a:gd name="connsiteY2" fmla="*/ 51483 h 696292"/>
              <a:gd name="connsiteX3" fmla="*/ 85809 w 889813"/>
              <a:gd name="connsiteY3" fmla="*/ 68644 h 696292"/>
              <a:gd name="connsiteX4" fmla="*/ 60067 w 889813"/>
              <a:gd name="connsiteY4" fmla="*/ 111547 h 696292"/>
              <a:gd name="connsiteX5" fmla="*/ 42905 w 889813"/>
              <a:gd name="connsiteY5" fmla="*/ 137289 h 696292"/>
              <a:gd name="connsiteX6" fmla="*/ 34324 w 889813"/>
              <a:gd name="connsiteY6" fmla="*/ 188772 h 696292"/>
              <a:gd name="connsiteX7" fmla="*/ 51486 w 889813"/>
              <a:gd name="connsiteY7" fmla="*/ 300319 h 696292"/>
              <a:gd name="connsiteX8" fmla="*/ 68647 w 889813"/>
              <a:gd name="connsiteY8" fmla="*/ 326061 h 696292"/>
              <a:gd name="connsiteX9" fmla="*/ 77228 w 889813"/>
              <a:gd name="connsiteY9" fmla="*/ 360383 h 696292"/>
              <a:gd name="connsiteX10" fmla="*/ 163037 w 889813"/>
              <a:gd name="connsiteY10" fmla="*/ 454769 h 696292"/>
              <a:gd name="connsiteX11" fmla="*/ 188780 w 889813"/>
              <a:gd name="connsiteY11" fmla="*/ 480511 h 696292"/>
              <a:gd name="connsiteX12" fmla="*/ 214522 w 889813"/>
              <a:gd name="connsiteY12" fmla="*/ 506252 h 696292"/>
              <a:gd name="connsiteX13" fmla="*/ 266008 w 889813"/>
              <a:gd name="connsiteY13" fmla="*/ 540574 h 696292"/>
              <a:gd name="connsiteX14" fmla="*/ 291750 w 889813"/>
              <a:gd name="connsiteY14" fmla="*/ 557736 h 696292"/>
              <a:gd name="connsiteX15" fmla="*/ 334655 w 889813"/>
              <a:gd name="connsiteY15" fmla="*/ 574897 h 696292"/>
              <a:gd name="connsiteX16" fmla="*/ 403302 w 889813"/>
              <a:gd name="connsiteY16" fmla="*/ 609219 h 696292"/>
              <a:gd name="connsiteX17" fmla="*/ 506272 w 889813"/>
              <a:gd name="connsiteY17" fmla="*/ 643541 h 696292"/>
              <a:gd name="connsiteX18" fmla="*/ 557758 w 889813"/>
              <a:gd name="connsiteY18" fmla="*/ 660702 h 696292"/>
              <a:gd name="connsiteX19" fmla="*/ 643566 w 889813"/>
              <a:gd name="connsiteY19" fmla="*/ 686444 h 696292"/>
              <a:gd name="connsiteX20" fmla="*/ 712213 w 889813"/>
              <a:gd name="connsiteY20" fmla="*/ 695024 h 696292"/>
              <a:gd name="connsiteX21" fmla="*/ 840927 w 889813"/>
              <a:gd name="connsiteY21" fmla="*/ 686444 h 696292"/>
              <a:gd name="connsiteX22" fmla="*/ 866669 w 889813"/>
              <a:gd name="connsiteY22" fmla="*/ 626380 h 696292"/>
              <a:gd name="connsiteX23" fmla="*/ 883831 w 889813"/>
              <a:gd name="connsiteY23" fmla="*/ 574897 h 696292"/>
              <a:gd name="connsiteX24" fmla="*/ 866669 w 889813"/>
              <a:gd name="connsiteY24" fmla="*/ 420447 h 696292"/>
              <a:gd name="connsiteX25" fmla="*/ 858088 w 889813"/>
              <a:gd name="connsiteY25" fmla="*/ 386125 h 696292"/>
              <a:gd name="connsiteX26" fmla="*/ 840927 w 889813"/>
              <a:gd name="connsiteY26" fmla="*/ 360383 h 696292"/>
              <a:gd name="connsiteX27" fmla="*/ 832346 w 889813"/>
              <a:gd name="connsiteY27" fmla="*/ 334641 h 696292"/>
              <a:gd name="connsiteX28" fmla="*/ 806603 w 889813"/>
              <a:gd name="connsiteY28" fmla="*/ 308900 h 696292"/>
              <a:gd name="connsiteX29" fmla="*/ 780861 w 889813"/>
              <a:gd name="connsiteY29" fmla="*/ 274578 h 696292"/>
              <a:gd name="connsiteX30" fmla="*/ 763699 w 889813"/>
              <a:gd name="connsiteY30" fmla="*/ 257416 h 696292"/>
              <a:gd name="connsiteX31" fmla="*/ 720794 w 889813"/>
              <a:gd name="connsiteY31" fmla="*/ 205933 h 696292"/>
              <a:gd name="connsiteX32" fmla="*/ 669309 w 889813"/>
              <a:gd name="connsiteY32" fmla="*/ 180192 h 696292"/>
              <a:gd name="connsiteX33" fmla="*/ 514853 w 889813"/>
              <a:gd name="connsiteY33" fmla="*/ 94386 h 696292"/>
              <a:gd name="connsiteX34" fmla="*/ 411883 w 889813"/>
              <a:gd name="connsiteY34" fmla="*/ 51483 h 696292"/>
              <a:gd name="connsiteX35" fmla="*/ 360397 w 889813"/>
              <a:gd name="connsiteY35" fmla="*/ 42903 h 696292"/>
              <a:gd name="connsiteX36" fmla="*/ 300331 w 889813"/>
              <a:gd name="connsiteY36" fmla="*/ 34322 h 696292"/>
              <a:gd name="connsiteX37" fmla="*/ 145875 w 889813"/>
              <a:gd name="connsiteY37" fmla="*/ 0 h 696292"/>
              <a:gd name="connsiteX38" fmla="*/ 0 w 889813"/>
              <a:gd name="connsiteY38" fmla="*/ 0 h 69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89813" h="696292">
                <a:moveTo>
                  <a:pt x="197361" y="17161"/>
                </a:moveTo>
                <a:cubicBezTo>
                  <a:pt x="177339" y="20021"/>
                  <a:pt x="156074" y="18231"/>
                  <a:pt x="137295" y="25742"/>
                </a:cubicBezTo>
                <a:cubicBezTo>
                  <a:pt x="126028" y="30249"/>
                  <a:pt x="120875" y="43715"/>
                  <a:pt x="111552" y="51483"/>
                </a:cubicBezTo>
                <a:cubicBezTo>
                  <a:pt x="103629" y="58085"/>
                  <a:pt x="94390" y="62924"/>
                  <a:pt x="85809" y="68644"/>
                </a:cubicBezTo>
                <a:cubicBezTo>
                  <a:pt x="77228" y="82945"/>
                  <a:pt x="68906" y="97404"/>
                  <a:pt x="60067" y="111547"/>
                </a:cubicBezTo>
                <a:cubicBezTo>
                  <a:pt x="54601" y="120292"/>
                  <a:pt x="46166" y="127505"/>
                  <a:pt x="42905" y="137289"/>
                </a:cubicBezTo>
                <a:cubicBezTo>
                  <a:pt x="37403" y="153794"/>
                  <a:pt x="37184" y="171611"/>
                  <a:pt x="34324" y="188772"/>
                </a:cubicBezTo>
                <a:cubicBezTo>
                  <a:pt x="40045" y="225954"/>
                  <a:pt x="42362" y="263822"/>
                  <a:pt x="51486" y="300319"/>
                </a:cubicBezTo>
                <a:cubicBezTo>
                  <a:pt x="53987" y="310324"/>
                  <a:pt x="64585" y="316582"/>
                  <a:pt x="68647" y="326061"/>
                </a:cubicBezTo>
                <a:cubicBezTo>
                  <a:pt x="73292" y="336900"/>
                  <a:pt x="71501" y="350074"/>
                  <a:pt x="77228" y="360383"/>
                </a:cubicBezTo>
                <a:cubicBezTo>
                  <a:pt x="92692" y="388217"/>
                  <a:pt x="143686" y="435418"/>
                  <a:pt x="163037" y="454769"/>
                </a:cubicBezTo>
                <a:lnTo>
                  <a:pt x="188780" y="480511"/>
                </a:lnTo>
                <a:cubicBezTo>
                  <a:pt x="197361" y="489091"/>
                  <a:pt x="204425" y="499521"/>
                  <a:pt x="214522" y="506252"/>
                </a:cubicBezTo>
                <a:lnTo>
                  <a:pt x="266008" y="540574"/>
                </a:lnTo>
                <a:cubicBezTo>
                  <a:pt x="274589" y="546294"/>
                  <a:pt x="282175" y="553906"/>
                  <a:pt x="291750" y="557736"/>
                </a:cubicBezTo>
                <a:cubicBezTo>
                  <a:pt x="306052" y="563456"/>
                  <a:pt x="320669" y="568442"/>
                  <a:pt x="334655" y="574897"/>
                </a:cubicBezTo>
                <a:cubicBezTo>
                  <a:pt x="357884" y="585617"/>
                  <a:pt x="379032" y="601129"/>
                  <a:pt x="403302" y="609219"/>
                </a:cubicBezTo>
                <a:lnTo>
                  <a:pt x="506272" y="643541"/>
                </a:lnTo>
                <a:lnTo>
                  <a:pt x="557758" y="660702"/>
                </a:lnTo>
                <a:cubicBezTo>
                  <a:pt x="580639" y="668328"/>
                  <a:pt x="617635" y="682122"/>
                  <a:pt x="643566" y="686444"/>
                </a:cubicBezTo>
                <a:cubicBezTo>
                  <a:pt x="666313" y="690235"/>
                  <a:pt x="689331" y="692164"/>
                  <a:pt x="712213" y="695024"/>
                </a:cubicBezTo>
                <a:cubicBezTo>
                  <a:pt x="755118" y="692164"/>
                  <a:pt x="799070" y="696292"/>
                  <a:pt x="840927" y="686444"/>
                </a:cubicBezTo>
                <a:cubicBezTo>
                  <a:pt x="857038" y="682653"/>
                  <a:pt x="864268" y="634384"/>
                  <a:pt x="866669" y="626380"/>
                </a:cubicBezTo>
                <a:cubicBezTo>
                  <a:pt x="871867" y="609054"/>
                  <a:pt x="883831" y="574897"/>
                  <a:pt x="883831" y="574897"/>
                </a:cubicBezTo>
                <a:cubicBezTo>
                  <a:pt x="870064" y="368398"/>
                  <a:pt x="889813" y="501444"/>
                  <a:pt x="866669" y="420447"/>
                </a:cubicBezTo>
                <a:cubicBezTo>
                  <a:pt x="863429" y="409108"/>
                  <a:pt x="862733" y="396964"/>
                  <a:pt x="858088" y="386125"/>
                </a:cubicBezTo>
                <a:cubicBezTo>
                  <a:pt x="854026" y="376646"/>
                  <a:pt x="845539" y="369607"/>
                  <a:pt x="840927" y="360383"/>
                </a:cubicBezTo>
                <a:cubicBezTo>
                  <a:pt x="836882" y="352293"/>
                  <a:pt x="837363" y="342167"/>
                  <a:pt x="832346" y="334641"/>
                </a:cubicBezTo>
                <a:cubicBezTo>
                  <a:pt x="825614" y="324544"/>
                  <a:pt x="814500" y="318113"/>
                  <a:pt x="806603" y="308900"/>
                </a:cubicBezTo>
                <a:cubicBezTo>
                  <a:pt x="797296" y="298042"/>
                  <a:pt x="790016" y="285564"/>
                  <a:pt x="780861" y="274578"/>
                </a:cubicBezTo>
                <a:cubicBezTo>
                  <a:pt x="775682" y="268363"/>
                  <a:pt x="768753" y="263733"/>
                  <a:pt x="763699" y="257416"/>
                </a:cubicBezTo>
                <a:cubicBezTo>
                  <a:pt x="745609" y="234805"/>
                  <a:pt x="746999" y="223402"/>
                  <a:pt x="720794" y="205933"/>
                </a:cubicBezTo>
                <a:cubicBezTo>
                  <a:pt x="704829" y="195290"/>
                  <a:pt x="685968" y="189711"/>
                  <a:pt x="669309" y="180192"/>
                </a:cubicBezTo>
                <a:cubicBezTo>
                  <a:pt x="565722" y="121002"/>
                  <a:pt x="634067" y="148572"/>
                  <a:pt x="514853" y="94386"/>
                </a:cubicBezTo>
                <a:cubicBezTo>
                  <a:pt x="481002" y="79000"/>
                  <a:pt x="448561" y="57595"/>
                  <a:pt x="411883" y="51483"/>
                </a:cubicBezTo>
                <a:lnTo>
                  <a:pt x="360397" y="42903"/>
                </a:lnTo>
                <a:cubicBezTo>
                  <a:pt x="340407" y="39828"/>
                  <a:pt x="320164" y="38288"/>
                  <a:pt x="300331" y="34322"/>
                </a:cubicBezTo>
                <a:cubicBezTo>
                  <a:pt x="248614" y="23979"/>
                  <a:pt x="198616" y="0"/>
                  <a:pt x="145875" y="0"/>
                </a:cubicBezTo>
                <a:lnTo>
                  <a:pt x="0" y="0"/>
                </a:lnTo>
              </a:path>
            </a:pathLst>
          </a:cu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</p:cNvCxnSpPr>
          <p:nvPr/>
        </p:nvCxnSpPr>
        <p:spPr>
          <a:xfrm flipV="1">
            <a:off x="5208265" y="5469464"/>
            <a:ext cx="764607" cy="50828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3" idx="1"/>
          </p:cNvCxnSpPr>
          <p:nvPr/>
        </p:nvCxnSpPr>
        <p:spPr>
          <a:xfrm rot="10800000">
            <a:off x="2644778" y="5469462"/>
            <a:ext cx="1443357" cy="50828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70388" y="6270625"/>
            <a:ext cx="431800" cy="4064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42988" y="2716343"/>
            <a:ext cx="3594100" cy="1346200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57200" y="1354146"/>
            <a:ext cx="8229600" cy="4623816"/>
          </a:xfrm>
          <a:prstGeom prst="rect">
            <a:avLst/>
          </a:prstGeom>
        </p:spPr>
        <p:txBody>
          <a:bodyPr vert="horz" lIns="91440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800" noProof="0" dirty="0" smtClean="0"/>
              <a:t>A common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unrealistic centralization assumption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II:</a:t>
            </a:r>
            <a:br>
              <a:rPr lang="en-US" dirty="0" smtClean="0"/>
            </a:br>
            <a:r>
              <a:rPr lang="en-US" sz="3556" dirty="0" smtClean="0"/>
              <a:t>Multi-operator Management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925"/>
            <a:ext cx="6862290" cy="4623816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Conradt</a:t>
            </a:r>
            <a:r>
              <a:rPr lang="en-US" dirty="0" smtClean="0"/>
              <a:t> et al. 2009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76839" y="2288738"/>
            <a:ext cx="3481361" cy="1639883"/>
            <a:chOff x="4418841" y="1315840"/>
            <a:chExt cx="3512117" cy="1670215"/>
          </a:xfrm>
        </p:grpSpPr>
        <p:sp>
          <p:nvSpPr>
            <p:cNvPr id="10" name="Chord 9"/>
            <p:cNvSpPr/>
            <p:nvPr/>
          </p:nvSpPr>
          <p:spPr>
            <a:xfrm rot="10800000" flipH="1">
              <a:off x="5406944" y="1438261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Extract 6"/>
            <p:cNvSpPr/>
            <p:nvPr/>
          </p:nvSpPr>
          <p:spPr>
            <a:xfrm rot="5400000" flipH="1">
              <a:off x="5313160" y="1445536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flipH="1">
              <a:off x="5407815" y="1315840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hord 12"/>
            <p:cNvSpPr/>
            <p:nvPr/>
          </p:nvSpPr>
          <p:spPr>
            <a:xfrm rot="10800000" flipH="1">
              <a:off x="5108463" y="1808816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Extract 9"/>
            <p:cNvSpPr/>
            <p:nvPr/>
          </p:nvSpPr>
          <p:spPr>
            <a:xfrm rot="5400000" flipH="1">
              <a:off x="5014679" y="1816091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14"/>
            <p:cNvSpPr/>
            <p:nvPr/>
          </p:nvSpPr>
          <p:spPr>
            <a:xfrm flipH="1">
              <a:off x="5109334" y="1686395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15"/>
            <p:cNvSpPr/>
            <p:nvPr/>
          </p:nvSpPr>
          <p:spPr>
            <a:xfrm rot="10800000" flipH="1">
              <a:off x="5658821" y="1721144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Extract 15"/>
            <p:cNvSpPr/>
            <p:nvPr/>
          </p:nvSpPr>
          <p:spPr>
            <a:xfrm rot="5400000" flipH="1">
              <a:off x="5565038" y="1728419"/>
              <a:ext cx="175343" cy="126362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hord 17"/>
            <p:cNvSpPr/>
            <p:nvPr/>
          </p:nvSpPr>
          <p:spPr>
            <a:xfrm flipH="1">
              <a:off x="5659692" y="1598723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18"/>
            <p:cNvSpPr/>
            <p:nvPr/>
          </p:nvSpPr>
          <p:spPr>
            <a:xfrm rot="10800000" flipH="1">
              <a:off x="5416899" y="2021988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Extract 18"/>
            <p:cNvSpPr/>
            <p:nvPr/>
          </p:nvSpPr>
          <p:spPr>
            <a:xfrm rot="5400000" flipH="1">
              <a:off x="5323115" y="2029263"/>
              <a:ext cx="175343" cy="126362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ord 20"/>
            <p:cNvSpPr/>
            <p:nvPr/>
          </p:nvSpPr>
          <p:spPr>
            <a:xfrm flipH="1">
              <a:off x="5417770" y="1899567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hord 21"/>
            <p:cNvSpPr/>
            <p:nvPr/>
          </p:nvSpPr>
          <p:spPr>
            <a:xfrm rot="10800000" flipH="1">
              <a:off x="5892811" y="2203705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Extract 21"/>
            <p:cNvSpPr/>
            <p:nvPr/>
          </p:nvSpPr>
          <p:spPr>
            <a:xfrm rot="5400000" flipH="1">
              <a:off x="5799027" y="2210980"/>
              <a:ext cx="175343" cy="126362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/>
            <p:cNvSpPr/>
            <p:nvPr/>
          </p:nvSpPr>
          <p:spPr>
            <a:xfrm flipH="1">
              <a:off x="5893682" y="2081284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10800000" flipH="1">
              <a:off x="5650888" y="2484254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Extract 24"/>
            <p:cNvSpPr/>
            <p:nvPr/>
          </p:nvSpPr>
          <p:spPr>
            <a:xfrm rot="5400000" flipH="1">
              <a:off x="5557105" y="2491529"/>
              <a:ext cx="175343" cy="126362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hord 26"/>
            <p:cNvSpPr/>
            <p:nvPr/>
          </p:nvSpPr>
          <p:spPr>
            <a:xfrm flipH="1">
              <a:off x="5651759" y="2361833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 rot="10800000" flipH="1">
              <a:off x="5235422" y="2263317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Extract 27"/>
            <p:cNvSpPr/>
            <p:nvPr/>
          </p:nvSpPr>
          <p:spPr>
            <a:xfrm rot="5400000" flipH="1">
              <a:off x="5141639" y="2270592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/>
            <p:cNvSpPr/>
            <p:nvPr/>
          </p:nvSpPr>
          <p:spPr>
            <a:xfrm flipH="1">
              <a:off x="5234158" y="2157483"/>
              <a:ext cx="343517" cy="280548"/>
            </a:xfrm>
            <a:prstGeom prst="chord">
              <a:avLst>
                <a:gd name="adj1" fmla="val 942068"/>
                <a:gd name="adj2" fmla="val 986651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hord 30"/>
            <p:cNvSpPr/>
            <p:nvPr/>
          </p:nvSpPr>
          <p:spPr>
            <a:xfrm rot="10800000" flipH="1">
              <a:off x="5416899" y="2705507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Extract 30"/>
            <p:cNvSpPr/>
            <p:nvPr/>
          </p:nvSpPr>
          <p:spPr>
            <a:xfrm rot="5400000" flipH="1">
              <a:off x="5323116" y="2712781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hord 32"/>
            <p:cNvSpPr/>
            <p:nvPr/>
          </p:nvSpPr>
          <p:spPr>
            <a:xfrm flipH="1">
              <a:off x="5417770" y="2583086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hord 33"/>
            <p:cNvSpPr/>
            <p:nvPr/>
          </p:nvSpPr>
          <p:spPr>
            <a:xfrm rot="10800000" flipH="1">
              <a:off x="4889810" y="2089365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Extract 33"/>
            <p:cNvSpPr/>
            <p:nvPr/>
          </p:nvSpPr>
          <p:spPr>
            <a:xfrm rot="5400000" flipH="1">
              <a:off x="4796026" y="2096640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hord 35"/>
            <p:cNvSpPr/>
            <p:nvPr/>
          </p:nvSpPr>
          <p:spPr>
            <a:xfrm flipH="1">
              <a:off x="4890681" y="1966944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rot="10800000" flipH="1">
              <a:off x="4829515" y="1580977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Extract 36"/>
            <p:cNvSpPr/>
            <p:nvPr/>
          </p:nvSpPr>
          <p:spPr>
            <a:xfrm rot="5400000" flipH="1">
              <a:off x="4735732" y="1588252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hord 38"/>
            <p:cNvSpPr/>
            <p:nvPr/>
          </p:nvSpPr>
          <p:spPr>
            <a:xfrm flipH="1">
              <a:off x="4830386" y="1458556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hord 39"/>
            <p:cNvSpPr/>
            <p:nvPr/>
          </p:nvSpPr>
          <p:spPr>
            <a:xfrm rot="10800000" flipH="1">
              <a:off x="4488134" y="1861419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Extract 39"/>
            <p:cNvSpPr/>
            <p:nvPr/>
          </p:nvSpPr>
          <p:spPr>
            <a:xfrm rot="5400000" flipH="1">
              <a:off x="4394350" y="1868694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hord 41"/>
            <p:cNvSpPr/>
            <p:nvPr/>
          </p:nvSpPr>
          <p:spPr>
            <a:xfrm flipH="1">
              <a:off x="4489005" y="1738998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hord 42"/>
            <p:cNvSpPr/>
            <p:nvPr/>
          </p:nvSpPr>
          <p:spPr>
            <a:xfrm rot="10800000" flipH="1">
              <a:off x="4659893" y="2343979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Extract 42"/>
            <p:cNvSpPr/>
            <p:nvPr/>
          </p:nvSpPr>
          <p:spPr>
            <a:xfrm rot="5400000" flipH="1">
              <a:off x="4566109" y="2351254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hord 44"/>
            <p:cNvSpPr/>
            <p:nvPr/>
          </p:nvSpPr>
          <p:spPr>
            <a:xfrm flipH="1">
              <a:off x="4660764" y="2221558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hord 45"/>
            <p:cNvSpPr/>
            <p:nvPr/>
          </p:nvSpPr>
          <p:spPr>
            <a:xfrm rot="10800000" flipH="1">
              <a:off x="4943194" y="2591902"/>
              <a:ext cx="343517" cy="280548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Extract 45"/>
            <p:cNvSpPr/>
            <p:nvPr/>
          </p:nvSpPr>
          <p:spPr>
            <a:xfrm rot="5400000" flipH="1">
              <a:off x="4849410" y="2599177"/>
              <a:ext cx="175343" cy="126362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hord 47"/>
            <p:cNvSpPr/>
            <p:nvPr/>
          </p:nvSpPr>
          <p:spPr>
            <a:xfrm flipH="1">
              <a:off x="4944065" y="2469481"/>
              <a:ext cx="343517" cy="280548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ross 48"/>
            <p:cNvSpPr/>
            <p:nvPr/>
          </p:nvSpPr>
          <p:spPr>
            <a:xfrm rot="2677738">
              <a:off x="7220661" y="1782337"/>
              <a:ext cx="710297" cy="710734"/>
            </a:xfrm>
            <a:prstGeom prst="plus">
              <a:avLst>
                <a:gd name="adj" fmla="val 4479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Left Arrow 49"/>
            <p:cNvSpPr/>
            <p:nvPr/>
          </p:nvSpPr>
          <p:spPr>
            <a:xfrm rot="10800000">
              <a:off x="6377698" y="1756203"/>
              <a:ext cx="680902" cy="763002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3400" y="2284326"/>
            <a:ext cx="3673034" cy="1706988"/>
            <a:chOff x="273056" y="1172880"/>
            <a:chExt cx="4459305" cy="2268254"/>
          </a:xfrm>
        </p:grpSpPr>
        <p:sp>
          <p:nvSpPr>
            <p:cNvPr id="52" name="Chord 51"/>
            <p:cNvSpPr/>
            <p:nvPr/>
          </p:nvSpPr>
          <p:spPr>
            <a:xfrm rot="10800000">
              <a:off x="2966559" y="1339135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lowchart: Extract 51"/>
            <p:cNvSpPr/>
            <p:nvPr/>
          </p:nvSpPr>
          <p:spPr>
            <a:xfrm rot="16200000">
              <a:off x="3311124" y="1351037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hord 53"/>
            <p:cNvSpPr/>
            <p:nvPr/>
          </p:nvSpPr>
          <p:spPr>
            <a:xfrm>
              <a:off x="2965404" y="1172880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hord 54"/>
            <p:cNvSpPr/>
            <p:nvPr/>
          </p:nvSpPr>
          <p:spPr>
            <a:xfrm rot="10800000">
              <a:off x="3362361" y="1842372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Extract 54"/>
            <p:cNvSpPr/>
            <p:nvPr/>
          </p:nvSpPr>
          <p:spPr>
            <a:xfrm rot="16200000">
              <a:off x="3706926" y="1854274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hord 56"/>
            <p:cNvSpPr/>
            <p:nvPr/>
          </p:nvSpPr>
          <p:spPr>
            <a:xfrm>
              <a:off x="3361206" y="1676117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hord 57"/>
            <p:cNvSpPr/>
            <p:nvPr/>
          </p:nvSpPr>
          <p:spPr>
            <a:xfrm rot="10800000">
              <a:off x="2632555" y="1723308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Extract 57"/>
            <p:cNvSpPr/>
            <p:nvPr/>
          </p:nvSpPr>
          <p:spPr>
            <a:xfrm rot="16200000">
              <a:off x="2977120" y="1735210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hord 59"/>
            <p:cNvSpPr/>
            <p:nvPr/>
          </p:nvSpPr>
          <p:spPr>
            <a:xfrm>
              <a:off x="2631400" y="1557053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0800000">
              <a:off x="2953358" y="2131872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lowchart: Extract 60"/>
            <p:cNvSpPr/>
            <p:nvPr/>
          </p:nvSpPr>
          <p:spPr>
            <a:xfrm rot="16200000">
              <a:off x="3297923" y="2143774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hord 62"/>
            <p:cNvSpPr/>
            <p:nvPr/>
          </p:nvSpPr>
          <p:spPr>
            <a:xfrm>
              <a:off x="2952203" y="1965617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hord 63"/>
            <p:cNvSpPr/>
            <p:nvPr/>
          </p:nvSpPr>
          <p:spPr>
            <a:xfrm rot="10800000">
              <a:off x="2322272" y="2378655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Extract 63"/>
            <p:cNvSpPr/>
            <p:nvPr/>
          </p:nvSpPr>
          <p:spPr>
            <a:xfrm rot="16200000">
              <a:off x="2666837" y="2390557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hord 65"/>
            <p:cNvSpPr/>
            <p:nvPr/>
          </p:nvSpPr>
          <p:spPr>
            <a:xfrm>
              <a:off x="2321117" y="2212400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hord 66"/>
            <p:cNvSpPr/>
            <p:nvPr/>
          </p:nvSpPr>
          <p:spPr>
            <a:xfrm rot="10800000">
              <a:off x="2643075" y="2759657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Extract 66"/>
            <p:cNvSpPr/>
            <p:nvPr/>
          </p:nvSpPr>
          <p:spPr>
            <a:xfrm rot="16200000">
              <a:off x="2987640" y="2771559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hord 68"/>
            <p:cNvSpPr/>
            <p:nvPr/>
          </p:nvSpPr>
          <p:spPr>
            <a:xfrm>
              <a:off x="2641920" y="2593402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hord 69"/>
            <p:cNvSpPr/>
            <p:nvPr/>
          </p:nvSpPr>
          <p:spPr>
            <a:xfrm rot="10800000">
              <a:off x="3194006" y="2459612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Extract 69"/>
            <p:cNvSpPr/>
            <p:nvPr/>
          </p:nvSpPr>
          <p:spPr>
            <a:xfrm rot="16200000">
              <a:off x="3538571" y="2471514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hord 71"/>
            <p:cNvSpPr/>
            <p:nvPr/>
          </p:nvSpPr>
          <p:spPr>
            <a:xfrm>
              <a:off x="3195682" y="2315882"/>
              <a:ext cx="455523" cy="381002"/>
            </a:xfrm>
            <a:prstGeom prst="chord">
              <a:avLst>
                <a:gd name="adj1" fmla="val 942068"/>
                <a:gd name="adj2" fmla="val 986651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hord 72"/>
            <p:cNvSpPr/>
            <p:nvPr/>
          </p:nvSpPr>
          <p:spPr>
            <a:xfrm rot="10800000">
              <a:off x="2953357" y="3060132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Extract 72"/>
            <p:cNvSpPr/>
            <p:nvPr/>
          </p:nvSpPr>
          <p:spPr>
            <a:xfrm rot="16200000">
              <a:off x="3297922" y="3072034"/>
              <a:ext cx="238126" cy="167563"/>
            </a:xfrm>
            <a:prstGeom prst="flowChartExtra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hord 74"/>
            <p:cNvSpPr/>
            <p:nvPr/>
          </p:nvSpPr>
          <p:spPr>
            <a:xfrm>
              <a:off x="2952202" y="2893877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hord 75"/>
            <p:cNvSpPr/>
            <p:nvPr/>
          </p:nvSpPr>
          <p:spPr>
            <a:xfrm rot="10800000">
              <a:off x="3652307" y="2223374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lowchart: Extract 75"/>
            <p:cNvSpPr/>
            <p:nvPr/>
          </p:nvSpPr>
          <p:spPr>
            <a:xfrm rot="16200000">
              <a:off x="3996872" y="2235276"/>
              <a:ext cx="238126" cy="167563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hord 77"/>
            <p:cNvSpPr/>
            <p:nvPr/>
          </p:nvSpPr>
          <p:spPr>
            <a:xfrm>
              <a:off x="3651152" y="2057119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hord 78"/>
            <p:cNvSpPr/>
            <p:nvPr/>
          </p:nvSpPr>
          <p:spPr>
            <a:xfrm rot="10800000">
              <a:off x="3732261" y="1532952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Extract 78"/>
            <p:cNvSpPr/>
            <p:nvPr/>
          </p:nvSpPr>
          <p:spPr>
            <a:xfrm rot="16200000">
              <a:off x="4076826" y="1544854"/>
              <a:ext cx="238126" cy="167563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hord 80"/>
            <p:cNvSpPr/>
            <p:nvPr/>
          </p:nvSpPr>
          <p:spPr>
            <a:xfrm>
              <a:off x="3731106" y="1366697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hord 81"/>
            <p:cNvSpPr/>
            <p:nvPr/>
          </p:nvSpPr>
          <p:spPr>
            <a:xfrm rot="10800000">
              <a:off x="4184952" y="1913809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Extract 81"/>
            <p:cNvSpPr/>
            <p:nvPr/>
          </p:nvSpPr>
          <p:spPr>
            <a:xfrm rot="16200000">
              <a:off x="4529517" y="1925711"/>
              <a:ext cx="238126" cy="167563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hord 83"/>
            <p:cNvSpPr/>
            <p:nvPr/>
          </p:nvSpPr>
          <p:spPr>
            <a:xfrm>
              <a:off x="4183797" y="1747554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hord 84"/>
            <p:cNvSpPr/>
            <p:nvPr/>
          </p:nvSpPr>
          <p:spPr>
            <a:xfrm rot="10800000">
              <a:off x="3957190" y="2569156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Extract 84"/>
            <p:cNvSpPr/>
            <p:nvPr/>
          </p:nvSpPr>
          <p:spPr>
            <a:xfrm rot="16200000">
              <a:off x="4301755" y="2581058"/>
              <a:ext cx="238126" cy="167563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hord 86"/>
            <p:cNvSpPr/>
            <p:nvPr/>
          </p:nvSpPr>
          <p:spPr>
            <a:xfrm>
              <a:off x="3956035" y="2402901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hord 87"/>
            <p:cNvSpPr/>
            <p:nvPr/>
          </p:nvSpPr>
          <p:spPr>
            <a:xfrm rot="10800000">
              <a:off x="3581517" y="2905850"/>
              <a:ext cx="455523" cy="381002"/>
            </a:xfrm>
            <a:prstGeom prst="chord">
              <a:avLst>
                <a:gd name="adj1" fmla="val 1215815"/>
                <a:gd name="adj2" fmla="val 955048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lowchart: Extract 87"/>
            <p:cNvSpPr/>
            <p:nvPr/>
          </p:nvSpPr>
          <p:spPr>
            <a:xfrm rot="16200000">
              <a:off x="3926082" y="2917752"/>
              <a:ext cx="238126" cy="167563"/>
            </a:xfrm>
            <a:prstGeom prst="flowChartExtra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hord 89"/>
            <p:cNvSpPr/>
            <p:nvPr/>
          </p:nvSpPr>
          <p:spPr>
            <a:xfrm>
              <a:off x="3580362" y="2739595"/>
              <a:ext cx="455523" cy="381002"/>
            </a:xfrm>
            <a:prstGeom prst="chord">
              <a:avLst>
                <a:gd name="adj1" fmla="val 942068"/>
                <a:gd name="adj2" fmla="val 950572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ross 90"/>
            <p:cNvSpPr/>
            <p:nvPr/>
          </p:nvSpPr>
          <p:spPr>
            <a:xfrm rot="2677738">
              <a:off x="273056" y="1736962"/>
              <a:ext cx="941894" cy="965220"/>
            </a:xfrm>
            <a:prstGeom prst="plus">
              <a:avLst>
                <a:gd name="adj" fmla="val 4479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Left Arrow 91"/>
            <p:cNvSpPr/>
            <p:nvPr/>
          </p:nvSpPr>
          <p:spPr>
            <a:xfrm>
              <a:off x="1289005" y="1720138"/>
              <a:ext cx="902914" cy="1036204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667000" y="4476231"/>
            <a:ext cx="3757129" cy="1699032"/>
            <a:chOff x="2105217" y="3429000"/>
            <a:chExt cx="4611376" cy="2268254"/>
          </a:xfrm>
        </p:grpSpPr>
        <p:grpSp>
          <p:nvGrpSpPr>
            <p:cNvPr id="94" name="Group 93"/>
            <p:cNvGrpSpPr/>
            <p:nvPr/>
          </p:nvGrpSpPr>
          <p:grpSpPr>
            <a:xfrm>
              <a:off x="2784712" y="3429000"/>
              <a:ext cx="1588653" cy="2268254"/>
              <a:chOff x="2784712" y="2458509"/>
              <a:chExt cx="1588653" cy="2268254"/>
            </a:xfrm>
          </p:grpSpPr>
          <p:sp>
            <p:nvSpPr>
              <p:cNvPr id="113" name="Chord 92"/>
              <p:cNvSpPr/>
              <p:nvPr/>
            </p:nvSpPr>
            <p:spPr>
              <a:xfrm rot="10800000">
                <a:off x="3430154" y="2624764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lowchart: Extract 93"/>
              <p:cNvSpPr/>
              <p:nvPr/>
            </p:nvSpPr>
            <p:spPr>
              <a:xfrm rot="16200000">
                <a:off x="3774719" y="2636666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hord 114"/>
              <p:cNvSpPr/>
              <p:nvPr/>
            </p:nvSpPr>
            <p:spPr>
              <a:xfrm>
                <a:off x="3428999" y="2458509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Chord 115"/>
              <p:cNvSpPr/>
              <p:nvPr/>
            </p:nvSpPr>
            <p:spPr>
              <a:xfrm rot="10800000">
                <a:off x="3825956" y="3128001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lowchart: Extract 96"/>
              <p:cNvSpPr/>
              <p:nvPr/>
            </p:nvSpPr>
            <p:spPr>
              <a:xfrm rot="16200000">
                <a:off x="4170521" y="3139903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Chord 117"/>
              <p:cNvSpPr/>
              <p:nvPr/>
            </p:nvSpPr>
            <p:spPr>
              <a:xfrm>
                <a:off x="3824801" y="2961746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Chord 118"/>
              <p:cNvSpPr/>
              <p:nvPr/>
            </p:nvSpPr>
            <p:spPr>
              <a:xfrm rot="10800000">
                <a:off x="3096150" y="3008937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Extract 99"/>
              <p:cNvSpPr/>
              <p:nvPr/>
            </p:nvSpPr>
            <p:spPr>
              <a:xfrm rot="16200000">
                <a:off x="3440715" y="3020839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hord 120"/>
              <p:cNvSpPr/>
              <p:nvPr/>
            </p:nvSpPr>
            <p:spPr>
              <a:xfrm>
                <a:off x="3094995" y="2842682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Chord 121"/>
              <p:cNvSpPr/>
              <p:nvPr/>
            </p:nvSpPr>
            <p:spPr>
              <a:xfrm rot="10800000">
                <a:off x="3416953" y="3417501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lowchart: Extract 102"/>
              <p:cNvSpPr/>
              <p:nvPr/>
            </p:nvSpPr>
            <p:spPr>
              <a:xfrm rot="16200000">
                <a:off x="3761518" y="3429403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Chord 123"/>
              <p:cNvSpPr/>
              <p:nvPr/>
            </p:nvSpPr>
            <p:spPr>
              <a:xfrm>
                <a:off x="3415798" y="3251246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Chord 124"/>
              <p:cNvSpPr/>
              <p:nvPr/>
            </p:nvSpPr>
            <p:spPr>
              <a:xfrm rot="10800000">
                <a:off x="2785867" y="3664284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lowchart: Extract 105"/>
              <p:cNvSpPr/>
              <p:nvPr/>
            </p:nvSpPr>
            <p:spPr>
              <a:xfrm rot="16200000">
                <a:off x="3130432" y="3676186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hord 126"/>
              <p:cNvSpPr/>
              <p:nvPr/>
            </p:nvSpPr>
            <p:spPr>
              <a:xfrm>
                <a:off x="2784712" y="3498029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Chord 127"/>
              <p:cNvSpPr/>
              <p:nvPr/>
            </p:nvSpPr>
            <p:spPr>
              <a:xfrm rot="10800000">
                <a:off x="3106670" y="4045286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lowchart: Extract 108"/>
              <p:cNvSpPr/>
              <p:nvPr/>
            </p:nvSpPr>
            <p:spPr>
              <a:xfrm rot="16200000">
                <a:off x="3451235" y="4057188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Chord 129"/>
              <p:cNvSpPr/>
              <p:nvPr/>
            </p:nvSpPr>
            <p:spPr>
              <a:xfrm>
                <a:off x="3105515" y="3879031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hord 130"/>
              <p:cNvSpPr/>
              <p:nvPr/>
            </p:nvSpPr>
            <p:spPr>
              <a:xfrm rot="10800000">
                <a:off x="3657601" y="3745241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lowchart: Extract 111"/>
              <p:cNvSpPr/>
              <p:nvPr/>
            </p:nvSpPr>
            <p:spPr>
              <a:xfrm rot="16200000">
                <a:off x="4002166" y="3757143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hord 132"/>
              <p:cNvSpPr/>
              <p:nvPr/>
            </p:nvSpPr>
            <p:spPr>
              <a:xfrm>
                <a:off x="3659277" y="3601511"/>
                <a:ext cx="455523" cy="381002"/>
              </a:xfrm>
              <a:prstGeom prst="chord">
                <a:avLst>
                  <a:gd name="adj1" fmla="val 942068"/>
                  <a:gd name="adj2" fmla="val 986651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hord 133"/>
              <p:cNvSpPr/>
              <p:nvPr/>
            </p:nvSpPr>
            <p:spPr>
              <a:xfrm rot="10800000">
                <a:off x="3416952" y="4345761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lowchart: Extract 114"/>
              <p:cNvSpPr/>
              <p:nvPr/>
            </p:nvSpPr>
            <p:spPr>
              <a:xfrm rot="16200000">
                <a:off x="3761517" y="4357663"/>
                <a:ext cx="238126" cy="167563"/>
              </a:xfrm>
              <a:prstGeom prst="flowChartExtra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hord 135"/>
              <p:cNvSpPr/>
              <p:nvPr/>
            </p:nvSpPr>
            <p:spPr>
              <a:xfrm>
                <a:off x="3415797" y="4179506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116"/>
            <p:cNvGrpSpPr/>
            <p:nvPr/>
          </p:nvGrpSpPr>
          <p:grpSpPr>
            <a:xfrm rot="10800000">
              <a:off x="4724401" y="3610147"/>
              <a:ext cx="1151999" cy="1920155"/>
              <a:chOff x="4964597" y="2639656"/>
              <a:chExt cx="1151999" cy="1920155"/>
            </a:xfrm>
          </p:grpSpPr>
          <p:sp>
            <p:nvSpPr>
              <p:cNvPr id="98" name="Chord 97"/>
              <p:cNvSpPr/>
              <p:nvPr/>
            </p:nvSpPr>
            <p:spPr>
              <a:xfrm rot="10800000">
                <a:off x="5036542" y="3496333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lowchart: Extract 118"/>
              <p:cNvSpPr/>
              <p:nvPr/>
            </p:nvSpPr>
            <p:spPr>
              <a:xfrm rot="16200000">
                <a:off x="5381107" y="3508235"/>
                <a:ext cx="238126" cy="167563"/>
              </a:xfrm>
              <a:prstGeom prst="flowChartExtra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Chord 99"/>
              <p:cNvSpPr/>
              <p:nvPr/>
            </p:nvSpPr>
            <p:spPr>
              <a:xfrm>
                <a:off x="5035387" y="3330078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hord 100"/>
              <p:cNvSpPr/>
              <p:nvPr/>
            </p:nvSpPr>
            <p:spPr>
              <a:xfrm rot="10800000">
                <a:off x="5116496" y="2805911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lowchart: Extract 121"/>
              <p:cNvSpPr/>
              <p:nvPr/>
            </p:nvSpPr>
            <p:spPr>
              <a:xfrm rot="16200000">
                <a:off x="5461061" y="2817813"/>
                <a:ext cx="238126" cy="167563"/>
              </a:xfrm>
              <a:prstGeom prst="flowChartExtra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hord 102"/>
              <p:cNvSpPr/>
              <p:nvPr/>
            </p:nvSpPr>
            <p:spPr>
              <a:xfrm>
                <a:off x="5115341" y="2639656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Chord 103"/>
              <p:cNvSpPr/>
              <p:nvPr/>
            </p:nvSpPr>
            <p:spPr>
              <a:xfrm rot="10800000">
                <a:off x="5569187" y="3186768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Extract 124"/>
              <p:cNvSpPr/>
              <p:nvPr/>
            </p:nvSpPr>
            <p:spPr>
              <a:xfrm rot="16200000">
                <a:off x="5913752" y="3198670"/>
                <a:ext cx="238126" cy="167563"/>
              </a:xfrm>
              <a:prstGeom prst="flowChartExtra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Chord 105"/>
              <p:cNvSpPr/>
              <p:nvPr/>
            </p:nvSpPr>
            <p:spPr>
              <a:xfrm>
                <a:off x="5568032" y="3020513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hord 106"/>
              <p:cNvSpPr/>
              <p:nvPr/>
            </p:nvSpPr>
            <p:spPr>
              <a:xfrm rot="10800000">
                <a:off x="5341425" y="3842115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lowchart: Extract 127"/>
              <p:cNvSpPr/>
              <p:nvPr/>
            </p:nvSpPr>
            <p:spPr>
              <a:xfrm rot="16200000">
                <a:off x="5685990" y="3854017"/>
                <a:ext cx="238126" cy="167563"/>
              </a:xfrm>
              <a:prstGeom prst="flowChartExtra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hord 108"/>
              <p:cNvSpPr/>
              <p:nvPr/>
            </p:nvSpPr>
            <p:spPr>
              <a:xfrm>
                <a:off x="5340270" y="3675860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hord 109"/>
              <p:cNvSpPr/>
              <p:nvPr/>
            </p:nvSpPr>
            <p:spPr>
              <a:xfrm rot="10800000">
                <a:off x="4965752" y="4178809"/>
                <a:ext cx="455523" cy="381002"/>
              </a:xfrm>
              <a:prstGeom prst="chord">
                <a:avLst>
                  <a:gd name="adj1" fmla="val 1215815"/>
                  <a:gd name="adj2" fmla="val 9550487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lowchart: Extract 130"/>
              <p:cNvSpPr/>
              <p:nvPr/>
            </p:nvSpPr>
            <p:spPr>
              <a:xfrm rot="16200000">
                <a:off x="5310317" y="4190711"/>
                <a:ext cx="238126" cy="167563"/>
              </a:xfrm>
              <a:prstGeom prst="flowChartExtra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hord 111"/>
              <p:cNvSpPr/>
              <p:nvPr/>
            </p:nvSpPr>
            <p:spPr>
              <a:xfrm>
                <a:off x="4964597" y="4012554"/>
                <a:ext cx="455523" cy="381002"/>
              </a:xfrm>
              <a:prstGeom prst="chord">
                <a:avLst>
                  <a:gd name="adj1" fmla="val 942068"/>
                  <a:gd name="adj2" fmla="val 9505722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Left Arrow 95"/>
            <p:cNvSpPr/>
            <p:nvPr/>
          </p:nvSpPr>
          <p:spPr>
            <a:xfrm>
              <a:off x="2105217" y="3939010"/>
              <a:ext cx="612122" cy="1192753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Left Arrow 96"/>
            <p:cNvSpPr/>
            <p:nvPr/>
          </p:nvSpPr>
          <p:spPr>
            <a:xfrm rot="10800000">
              <a:off x="6104471" y="3962400"/>
              <a:ext cx="612122" cy="1192753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1295400" y="3898089"/>
            <a:ext cx="2732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Operator 1 Leads</a:t>
            </a:r>
            <a:endParaRPr lang="en-US" sz="2800" dirty="0"/>
          </a:p>
        </p:txBody>
      </p:sp>
      <p:sp>
        <p:nvSpPr>
          <p:cNvPr id="138" name="TextBox 137"/>
          <p:cNvSpPr txBox="1"/>
          <p:nvPr/>
        </p:nvSpPr>
        <p:spPr>
          <a:xfrm>
            <a:off x="5715000" y="3927592"/>
            <a:ext cx="2754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Operator 2 Leads</a:t>
            </a:r>
            <a:endParaRPr lang="en-US" sz="2800" dirty="0"/>
          </a:p>
        </p:txBody>
      </p:sp>
      <p:sp>
        <p:nvSpPr>
          <p:cNvPr id="139" name="TextBox 138"/>
          <p:cNvSpPr txBox="1"/>
          <p:nvPr/>
        </p:nvSpPr>
        <p:spPr>
          <a:xfrm>
            <a:off x="3429000" y="6251463"/>
            <a:ext cx="2681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Task Assignment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22" y="2419264"/>
            <a:ext cx="2971800" cy="1378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types of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2698"/>
            <a:ext cx="4038600" cy="4623816"/>
          </a:xfrm>
        </p:spPr>
        <p:txBody>
          <a:bodyPr/>
          <a:lstStyle/>
          <a:p>
            <a:r>
              <a:rPr lang="en-US" dirty="0" smtClean="0"/>
              <a:t>Barnes &amp; Fields:</a:t>
            </a:r>
          </a:p>
          <a:p>
            <a:pPr lvl="1"/>
            <a:r>
              <a:rPr lang="en-US" dirty="0" smtClean="0"/>
              <a:t>Convoy protection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Spears</a:t>
            </a:r>
          </a:p>
          <a:p>
            <a:pPr lvl="1"/>
            <a:r>
              <a:rPr lang="en-US" dirty="0" smtClean="0"/>
              <a:t>Plume tracking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2698"/>
            <a:ext cx="4038600" cy="4623816"/>
          </a:xfrm>
        </p:spPr>
        <p:txBody>
          <a:bodyPr/>
          <a:lstStyle/>
          <a:p>
            <a:r>
              <a:rPr lang="en-US" dirty="0" smtClean="0"/>
              <a:t>Abstraction: Information Foraging</a:t>
            </a:r>
          </a:p>
          <a:p>
            <a:pPr lvl="1"/>
            <a:r>
              <a:rPr lang="en-US" dirty="0" smtClean="0"/>
              <a:t>Resource depletion rate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92" y="4721352"/>
            <a:ext cx="3276600" cy="1676400"/>
          </a:xfrm>
          <a:prstGeom prst="rect">
            <a:avLst/>
          </a:prstGeom>
        </p:spPr>
      </p:pic>
      <p:pic>
        <p:nvPicPr>
          <p:cNvPr id="7" name="Picture 6" descr="FishAndBarrels.jpg"/>
          <p:cNvPicPr>
            <a:picLocks noChangeAspect="1"/>
          </p:cNvPicPr>
          <p:nvPr/>
        </p:nvPicPr>
        <p:blipFill>
          <a:blip r:embed="rId4"/>
          <a:srcRect l="15300" r="27000" b="36000"/>
          <a:stretch>
            <a:fillRect/>
          </a:stretch>
        </p:blipFill>
        <p:spPr>
          <a:xfrm>
            <a:off x="4723638" y="3121519"/>
            <a:ext cx="3612521" cy="300499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17957" y="3704957"/>
            <a:ext cx="804698" cy="767065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22655" y="4241189"/>
            <a:ext cx="70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N=5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98975" y="6265863"/>
            <a:ext cx="430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III: Include Autonomy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6862290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Autonomy and Heterogeneity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41972" y="2578998"/>
            <a:ext cx="5024931" cy="3775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85821" y="2415999"/>
            <a:ext cx="1793404" cy="78082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ee_swarm_on_fallen_tree02.jpg"/>
          <p:cNvPicPr>
            <a:picLocks noChangeAspect="1"/>
          </p:cNvPicPr>
          <p:nvPr/>
        </p:nvPicPr>
        <p:blipFill>
          <a:blip r:embed="rId4"/>
          <a:srcRect b="49050"/>
          <a:stretch>
            <a:fillRect/>
          </a:stretch>
        </p:blipFill>
        <p:spPr>
          <a:xfrm>
            <a:off x="305357" y="3196828"/>
            <a:ext cx="2655414" cy="2029405"/>
          </a:xfrm>
          <a:prstGeom prst="rect">
            <a:avLst/>
          </a:prstGeom>
        </p:spPr>
      </p:pic>
      <p:pic>
        <p:nvPicPr>
          <p:cNvPr id="9" name="Picture 8" descr="TermiteMound.jpeg"/>
          <p:cNvPicPr>
            <a:picLocks noChangeAspect="1"/>
          </p:cNvPicPr>
          <p:nvPr/>
        </p:nvPicPr>
        <p:blipFill>
          <a:blip r:embed="rId5"/>
          <a:srcRect l="2618" t="11803" r="47127"/>
          <a:stretch>
            <a:fillRect/>
          </a:stretch>
        </p:blipFill>
        <p:spPr>
          <a:xfrm>
            <a:off x="728111" y="4808224"/>
            <a:ext cx="1755154" cy="2049776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135910" y="3096931"/>
            <a:ext cx="3202420" cy="2908384"/>
            <a:chOff x="3499974" y="3096931"/>
            <a:chExt cx="3202420" cy="2908384"/>
          </a:xfrm>
        </p:grpSpPr>
        <p:sp>
          <p:nvSpPr>
            <p:cNvPr id="11" name="Oval 10"/>
            <p:cNvSpPr/>
            <p:nvPr/>
          </p:nvSpPr>
          <p:spPr>
            <a:xfrm>
              <a:off x="5148450" y="3794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5179064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4447678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4538850" y="343436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4996050" y="330564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4489530" y="45741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331464" y="5023242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05650" y="3794168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154022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4127571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6016929" y="4556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4721864" y="40989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4721864" y="52262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5788664" y="331442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/>
          </p:nvSpPr>
          <p:spPr>
            <a:xfrm>
              <a:off x="5879836" y="41314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4721864" y="55257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/>
            <p:cNvSpPr/>
            <p:nvPr/>
          </p:nvSpPr>
          <p:spPr>
            <a:xfrm>
              <a:off x="5696822" y="4688289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/>
            <p:cNvSpPr/>
            <p:nvPr/>
          </p:nvSpPr>
          <p:spPr>
            <a:xfrm>
              <a:off x="4264664" y="428383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3812428" y="5552994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5422636" y="355429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/>
            <p:cNvSpPr/>
            <p:nvPr/>
          </p:nvSpPr>
          <p:spPr>
            <a:xfrm>
              <a:off x="5468557" y="440376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/>
            <p:cNvSpPr/>
            <p:nvPr/>
          </p:nvSpPr>
          <p:spPr>
            <a:xfrm>
              <a:off x="4264664" y="4808224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4401757" y="5433059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5788664" y="5023242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4813036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3538242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6428208" y="3434363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Can 48"/>
            <p:cNvSpPr/>
            <p:nvPr/>
          </p:nvSpPr>
          <p:spPr>
            <a:xfrm>
              <a:off x="4797729" y="437130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an 49"/>
            <p:cNvSpPr/>
            <p:nvPr/>
          </p:nvSpPr>
          <p:spPr>
            <a:xfrm>
              <a:off x="5254929" y="534054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an 50"/>
            <p:cNvSpPr/>
            <p:nvPr/>
          </p:nvSpPr>
          <p:spPr>
            <a:xfrm>
              <a:off x="3499974" y="4595773"/>
              <a:ext cx="624907" cy="664772"/>
            </a:xfrm>
            <a:prstGeom prst="can">
              <a:avLst/>
            </a:prstGeom>
            <a:gradFill flip="none" rotWithShape="1">
              <a:gsLst>
                <a:gs pos="67000">
                  <a:schemeClr val="accent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51"/>
            <p:cNvSpPr/>
            <p:nvPr/>
          </p:nvSpPr>
          <p:spPr>
            <a:xfrm>
              <a:off x="3538242" y="3096931"/>
              <a:ext cx="624907" cy="664772"/>
            </a:xfrm>
            <a:prstGeom prst="can">
              <a:avLst/>
            </a:prstGeom>
            <a:gradFill flip="none" rotWithShape="1">
              <a:gsLst>
                <a:gs pos="74000">
                  <a:schemeClr val="accent4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160713" y="6100763"/>
            <a:ext cx="4381500" cy="5715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032697" y="3552109"/>
            <a:ext cx="2995308" cy="1648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Information and </a:t>
            </a:r>
            <a:r>
              <a:rPr lang="en-US" dirty="0" err="1" smtClean="0"/>
              <a:t>HuBIRT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3556" dirty="0" smtClean="0"/>
              <a:t>Phase III continued …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5027"/>
            <a:ext cx="8229600" cy="4623816"/>
          </a:xfrm>
        </p:spPr>
        <p:txBody>
          <a:bodyPr/>
          <a:lstStyle/>
          <a:p>
            <a:r>
              <a:rPr lang="en-US" dirty="0" smtClean="0"/>
              <a:t>Semi-random processes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14540" y="3376178"/>
            <a:ext cx="2759267" cy="2780835"/>
            <a:chOff x="3499974" y="3096931"/>
            <a:chExt cx="3202420" cy="2908384"/>
          </a:xfrm>
        </p:grpSpPr>
        <p:sp>
          <p:nvSpPr>
            <p:cNvPr id="6" name="Oval 5"/>
            <p:cNvSpPr/>
            <p:nvPr/>
          </p:nvSpPr>
          <p:spPr>
            <a:xfrm>
              <a:off x="5148450" y="3794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5179064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4447678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4538850" y="343436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4996050" y="330564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4489530" y="45741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5331464" y="5023242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05650" y="3794168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154022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4127571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016929" y="4556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4721864" y="40989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4721864" y="52262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788664" y="331442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5879836" y="41314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4721864" y="55257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5696822" y="4688289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4264664" y="428383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3812428" y="5552994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5422636" y="355429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5468557" y="440376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4264664" y="4808224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4401757" y="5433059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/>
          </p:nvSpPr>
          <p:spPr>
            <a:xfrm>
              <a:off x="5788664" y="5023242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4813036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3538242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6428208" y="3434363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Can 32"/>
            <p:cNvSpPr/>
            <p:nvPr/>
          </p:nvSpPr>
          <p:spPr>
            <a:xfrm>
              <a:off x="4797729" y="437130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an 33"/>
            <p:cNvSpPr/>
            <p:nvPr/>
          </p:nvSpPr>
          <p:spPr>
            <a:xfrm>
              <a:off x="5254929" y="534054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an 34"/>
            <p:cNvSpPr/>
            <p:nvPr/>
          </p:nvSpPr>
          <p:spPr>
            <a:xfrm>
              <a:off x="3499974" y="4595773"/>
              <a:ext cx="624907" cy="664772"/>
            </a:xfrm>
            <a:prstGeom prst="can">
              <a:avLst/>
            </a:prstGeom>
            <a:gradFill flip="none" rotWithShape="1">
              <a:gsLst>
                <a:gs pos="67000">
                  <a:schemeClr val="accent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n 35"/>
            <p:cNvSpPr/>
            <p:nvPr/>
          </p:nvSpPr>
          <p:spPr>
            <a:xfrm>
              <a:off x="3538242" y="3096931"/>
              <a:ext cx="624907" cy="664772"/>
            </a:xfrm>
            <a:prstGeom prst="can">
              <a:avLst/>
            </a:prstGeom>
            <a:gradFill flip="none" rotWithShape="1">
              <a:gsLst>
                <a:gs pos="74000">
                  <a:schemeClr val="accent4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586054" y="3615930"/>
            <a:ext cx="2163544" cy="1957464"/>
            <a:chOff x="4231412" y="4709115"/>
            <a:chExt cx="2163544" cy="1957464"/>
          </a:xfrm>
        </p:grpSpPr>
        <p:sp>
          <p:nvSpPr>
            <p:cNvPr id="40" name="Oval 39"/>
            <p:cNvSpPr/>
            <p:nvPr/>
          </p:nvSpPr>
          <p:spPr>
            <a:xfrm>
              <a:off x="4582133" y="54699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4642691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Oval 41"/>
            <p:cNvSpPr/>
            <p:nvPr/>
          </p:nvSpPr>
          <p:spPr>
            <a:xfrm>
              <a:off x="5099891" y="470911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/>
            <p:cNvSpPr/>
            <p:nvPr/>
          </p:nvSpPr>
          <p:spPr>
            <a:xfrm>
              <a:off x="5709491" y="58622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4642691" y="60146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5435305" y="6426709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5709491" y="519763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5526477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/>
            <p:cNvSpPr/>
            <p:nvPr/>
          </p:nvSpPr>
          <p:spPr>
            <a:xfrm>
              <a:off x="5983677" y="63843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/>
            <p:cNvSpPr/>
            <p:nvPr/>
          </p:nvSpPr>
          <p:spPr>
            <a:xfrm>
              <a:off x="4231412" y="51651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/>
            <p:cNvSpPr/>
            <p:nvPr/>
          </p:nvSpPr>
          <p:spPr>
            <a:xfrm>
              <a:off x="6120770" y="595963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Oval 52"/>
            <p:cNvSpPr/>
            <p:nvPr/>
          </p:nvSpPr>
          <p:spPr>
            <a:xfrm>
              <a:off x="4277333" y="57098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5282905" y="60795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6120770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5983677" y="553490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4856319" y="63843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Can 62"/>
            <p:cNvSpPr/>
            <p:nvPr/>
          </p:nvSpPr>
          <p:spPr>
            <a:xfrm>
              <a:off x="5099891" y="5165170"/>
              <a:ext cx="538432" cy="63561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36440" y="2088579"/>
            <a:ext cx="5230158" cy="1175772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1344316" y="6465013"/>
            <a:ext cx="6345538" cy="158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739174" y="6231651"/>
            <a:ext cx="1397000" cy="4699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2242969" y="6023870"/>
            <a:ext cx="59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473412" y="6023870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Filling out the Spectrum: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556" dirty="0" smtClean="0"/>
              <a:t>Phase III continued …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5027"/>
            <a:ext cx="8229600" cy="4623816"/>
          </a:xfrm>
        </p:spPr>
        <p:txBody>
          <a:bodyPr/>
          <a:lstStyle/>
          <a:p>
            <a:r>
              <a:rPr lang="en-US" dirty="0" smtClean="0"/>
              <a:t>Complexity of Required Collective Behavior</a:t>
            </a:r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6450379" y="2430431"/>
            <a:ext cx="944976" cy="1029917"/>
            <a:chOff x="3499974" y="3096931"/>
            <a:chExt cx="3202420" cy="2908384"/>
          </a:xfrm>
        </p:grpSpPr>
        <p:sp>
          <p:nvSpPr>
            <p:cNvPr id="6" name="Oval 5"/>
            <p:cNvSpPr/>
            <p:nvPr/>
          </p:nvSpPr>
          <p:spPr>
            <a:xfrm>
              <a:off x="5148450" y="3794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5179064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4447678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4538850" y="343436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4996050" y="330564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4489530" y="45741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5331464" y="5023242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05650" y="3794168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154022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4127571" y="376170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016929" y="45561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4721864" y="409896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4721864" y="52262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788664" y="331442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5879836" y="4131433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4721864" y="55257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5696822" y="4688289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4264664" y="4283833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3812428" y="5552994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5422636" y="355429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5468557" y="4403768"/>
              <a:ext cx="274186" cy="239870"/>
            </a:xfrm>
            <a:prstGeom prst="ellipse">
              <a:avLst/>
            </a:prstGeom>
            <a:gradFill flip="none" rotWithShape="1">
              <a:gsLst>
                <a:gs pos="42000">
                  <a:srgbClr val="0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4264664" y="4808224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4401757" y="5433059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/>
          </p:nvSpPr>
          <p:spPr>
            <a:xfrm>
              <a:off x="5788664" y="5023242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4813036" y="3761703"/>
              <a:ext cx="274186" cy="239870"/>
            </a:xfrm>
            <a:prstGeom prst="ellipse">
              <a:avLst/>
            </a:prstGeom>
            <a:gradFill flip="none" rotWithShape="1">
              <a:gsLst>
                <a:gs pos="68000">
                  <a:schemeClr val="accent6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3538242" y="4098968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6428208" y="3434363"/>
              <a:ext cx="274186" cy="239870"/>
            </a:xfrm>
            <a:prstGeom prst="ellipse">
              <a:avLst/>
            </a:prstGeom>
            <a:gradFill flip="none" rotWithShape="1">
              <a:gsLst>
                <a:gs pos="6300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Can 32"/>
            <p:cNvSpPr/>
            <p:nvPr/>
          </p:nvSpPr>
          <p:spPr>
            <a:xfrm>
              <a:off x="4797729" y="437130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an 33"/>
            <p:cNvSpPr/>
            <p:nvPr/>
          </p:nvSpPr>
          <p:spPr>
            <a:xfrm>
              <a:off x="5254929" y="5340543"/>
              <a:ext cx="624907" cy="664772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an 34"/>
            <p:cNvSpPr/>
            <p:nvPr/>
          </p:nvSpPr>
          <p:spPr>
            <a:xfrm>
              <a:off x="3499974" y="4595773"/>
              <a:ext cx="624907" cy="664772"/>
            </a:xfrm>
            <a:prstGeom prst="can">
              <a:avLst/>
            </a:prstGeom>
            <a:gradFill flip="none" rotWithShape="1">
              <a:gsLst>
                <a:gs pos="67000">
                  <a:schemeClr val="accent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n 35"/>
            <p:cNvSpPr/>
            <p:nvPr/>
          </p:nvSpPr>
          <p:spPr>
            <a:xfrm>
              <a:off x="3538242" y="3096931"/>
              <a:ext cx="624907" cy="664772"/>
            </a:xfrm>
            <a:prstGeom prst="can">
              <a:avLst/>
            </a:prstGeom>
            <a:gradFill flip="none" rotWithShape="1">
              <a:gsLst>
                <a:gs pos="74000">
                  <a:schemeClr val="accent4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63"/>
          <p:cNvGrpSpPr/>
          <p:nvPr/>
        </p:nvGrpSpPr>
        <p:grpSpPr>
          <a:xfrm>
            <a:off x="775499" y="4708723"/>
            <a:ext cx="756633" cy="801975"/>
            <a:chOff x="4231412" y="4709115"/>
            <a:chExt cx="2163544" cy="1957464"/>
          </a:xfrm>
        </p:grpSpPr>
        <p:sp>
          <p:nvSpPr>
            <p:cNvPr id="40" name="Oval 39"/>
            <p:cNvSpPr/>
            <p:nvPr/>
          </p:nvSpPr>
          <p:spPr>
            <a:xfrm>
              <a:off x="4582133" y="54699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4642691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Oval 41"/>
            <p:cNvSpPr/>
            <p:nvPr/>
          </p:nvSpPr>
          <p:spPr>
            <a:xfrm>
              <a:off x="5099891" y="470911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/>
            <p:cNvSpPr/>
            <p:nvPr/>
          </p:nvSpPr>
          <p:spPr>
            <a:xfrm>
              <a:off x="5709491" y="58622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4642691" y="60146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5435305" y="6426709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5709491" y="519763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5526477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/>
            <p:cNvSpPr/>
            <p:nvPr/>
          </p:nvSpPr>
          <p:spPr>
            <a:xfrm>
              <a:off x="5983677" y="63843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/>
            <p:cNvSpPr/>
            <p:nvPr/>
          </p:nvSpPr>
          <p:spPr>
            <a:xfrm>
              <a:off x="4231412" y="51651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/>
            <p:cNvSpPr/>
            <p:nvPr/>
          </p:nvSpPr>
          <p:spPr>
            <a:xfrm>
              <a:off x="6120770" y="595963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Oval 52"/>
            <p:cNvSpPr/>
            <p:nvPr/>
          </p:nvSpPr>
          <p:spPr>
            <a:xfrm>
              <a:off x="4277333" y="570984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5282905" y="60795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6120770" y="48378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5983677" y="553490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4856319" y="638437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Can 62"/>
            <p:cNvSpPr/>
            <p:nvPr/>
          </p:nvSpPr>
          <p:spPr>
            <a:xfrm>
              <a:off x="5099891" y="5165170"/>
              <a:ext cx="538432" cy="63561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8" name="Straight Connector 67"/>
          <p:cNvCxnSpPr/>
          <p:nvPr/>
        </p:nvCxnSpPr>
        <p:spPr>
          <a:xfrm>
            <a:off x="1153816" y="6465013"/>
            <a:ext cx="6345538" cy="158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548674" y="6231651"/>
            <a:ext cx="1397000" cy="4699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2195025" y="6466601"/>
            <a:ext cx="59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450379" y="6465013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pic>
        <p:nvPicPr>
          <p:cNvPr id="59" name="Picture 58" descr="FishSchool.jpg"/>
          <p:cNvPicPr>
            <a:picLocks noChangeAspect="1"/>
          </p:cNvPicPr>
          <p:nvPr/>
        </p:nvPicPr>
        <p:blipFill>
          <a:blip r:embed="rId4"/>
          <a:srcRect l="12857"/>
          <a:stretch>
            <a:fillRect/>
          </a:stretch>
        </p:blipFill>
        <p:spPr>
          <a:xfrm>
            <a:off x="457200" y="2063410"/>
            <a:ext cx="2662933" cy="2043268"/>
          </a:xfrm>
          <a:prstGeom prst="rect">
            <a:avLst/>
          </a:prstGeom>
        </p:spPr>
      </p:pic>
      <p:pic>
        <p:nvPicPr>
          <p:cNvPr id="60" name="Picture 59" descr="Bee_swarm_on_fallen_tree02.jpg"/>
          <p:cNvPicPr>
            <a:picLocks noChangeAspect="1"/>
          </p:cNvPicPr>
          <p:nvPr/>
        </p:nvPicPr>
        <p:blipFill>
          <a:blip r:embed="rId5"/>
          <a:srcRect b="49050"/>
          <a:stretch>
            <a:fillRect/>
          </a:stretch>
        </p:blipFill>
        <p:spPr>
          <a:xfrm>
            <a:off x="2093520" y="4390877"/>
            <a:ext cx="2113203" cy="1615019"/>
          </a:xfrm>
          <a:prstGeom prst="rect">
            <a:avLst/>
          </a:prstGeom>
        </p:spPr>
      </p:pic>
      <p:pic>
        <p:nvPicPr>
          <p:cNvPr id="61" name="Picture 60" descr="TermiteMound.jpeg"/>
          <p:cNvPicPr>
            <a:picLocks noChangeAspect="1"/>
          </p:cNvPicPr>
          <p:nvPr/>
        </p:nvPicPr>
        <p:blipFill>
          <a:blip r:embed="rId6"/>
          <a:srcRect l="2618" t="11803" r="47127"/>
          <a:stretch>
            <a:fillRect/>
          </a:stretch>
        </p:blipFill>
        <p:spPr>
          <a:xfrm>
            <a:off x="3843855" y="2063410"/>
            <a:ext cx="1749581" cy="204326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3994" y="4283994"/>
            <a:ext cx="2584968" cy="193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Team Capacity:</a:t>
            </a:r>
            <a:br>
              <a:rPr lang="en-US" dirty="0" smtClean="0"/>
            </a:br>
            <a:r>
              <a:rPr lang="en-US" sz="3556" dirty="0" smtClean="0"/>
              <a:t>Phase III continued …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15027"/>
            <a:ext cx="7926984" cy="4623816"/>
          </a:xfrm>
        </p:spPr>
        <p:txBody>
          <a:bodyPr/>
          <a:lstStyle/>
          <a:p>
            <a:r>
              <a:rPr lang="en-US" dirty="0" smtClean="0"/>
              <a:t>Hypothesis: BIRT structures                    have invariant information-processing capacities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21848" y="5165846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Team 1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Capacity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603460" y="5165846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Team 2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Capacity</a:t>
            </a:r>
            <a:endParaRPr lang="en-US" sz="2400" b="1" dirty="0">
              <a:solidFill>
                <a:srgbClr val="80000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rot="5400000">
            <a:off x="2043818" y="5661317"/>
            <a:ext cx="1262180" cy="158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4879484" y="5660523"/>
            <a:ext cx="1262180" cy="158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509927" y="2564429"/>
            <a:ext cx="8339598" cy="4149182"/>
            <a:chOff x="509927" y="2564429"/>
            <a:chExt cx="8339598" cy="4149182"/>
          </a:xfrm>
        </p:grpSpPr>
        <p:grpSp>
          <p:nvGrpSpPr>
            <p:cNvPr id="61" name="Group 60"/>
            <p:cNvGrpSpPr/>
            <p:nvPr/>
          </p:nvGrpSpPr>
          <p:grpSpPr>
            <a:xfrm>
              <a:off x="1048396" y="3351196"/>
              <a:ext cx="7791858" cy="3362415"/>
              <a:chOff x="1344316" y="3523802"/>
              <a:chExt cx="7791858" cy="3362415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344316" y="6465013"/>
                <a:ext cx="6345538" cy="158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7739174" y="6231651"/>
                <a:ext cx="1397000" cy="469900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2242969" y="6516885"/>
                <a:ext cx="592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Low</a:t>
                </a:r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473412" y="6516885"/>
                <a:ext cx="637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High</a:t>
                </a:r>
                <a:endParaRPr lang="en-US" dirty="0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rot="5400000" flipH="1" flipV="1">
                <a:off x="-101917" y="4994695"/>
                <a:ext cx="2943374" cy="158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Freeform 64"/>
            <p:cNvSpPr/>
            <p:nvPr/>
          </p:nvSpPr>
          <p:spPr>
            <a:xfrm>
              <a:off x="1060353" y="3871302"/>
              <a:ext cx="2946793" cy="2449360"/>
            </a:xfrm>
            <a:custGeom>
              <a:avLst/>
              <a:gdLst>
                <a:gd name="connsiteX0" fmla="*/ 0 w 2946793"/>
                <a:gd name="connsiteY0" fmla="*/ 0 h 2449360"/>
                <a:gd name="connsiteX1" fmla="*/ 1085012 w 2946793"/>
                <a:gd name="connsiteY1" fmla="*/ 369870 h 2449360"/>
                <a:gd name="connsiteX2" fmla="*/ 2231672 w 2946793"/>
                <a:gd name="connsiteY2" fmla="*/ 2108258 h 2449360"/>
                <a:gd name="connsiteX3" fmla="*/ 2946793 w 2946793"/>
                <a:gd name="connsiteY3" fmla="*/ 2416482 h 244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6793" h="2449360">
                  <a:moveTo>
                    <a:pt x="0" y="0"/>
                  </a:moveTo>
                  <a:cubicBezTo>
                    <a:pt x="356533" y="9247"/>
                    <a:pt x="713067" y="18494"/>
                    <a:pt x="1085012" y="369870"/>
                  </a:cubicBezTo>
                  <a:cubicBezTo>
                    <a:pt x="1456957" y="721246"/>
                    <a:pt x="1921375" y="1767156"/>
                    <a:pt x="2231672" y="2108258"/>
                  </a:cubicBezTo>
                  <a:cubicBezTo>
                    <a:pt x="2541969" y="2449360"/>
                    <a:pt x="2946793" y="2416482"/>
                    <a:pt x="2946793" y="2416482"/>
                  </a:cubicBezTo>
                </a:path>
              </a:pathLst>
            </a:cu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09927" y="2564429"/>
              <a:ext cx="1178191" cy="814197"/>
            </a:xfrm>
            <a:prstGeom prst="rect">
              <a:avLst/>
            </a:prstGeom>
          </p:spPr>
        </p:pic>
        <p:sp>
          <p:nvSpPr>
            <p:cNvPr id="69" name="Freeform 68"/>
            <p:cNvSpPr/>
            <p:nvPr/>
          </p:nvSpPr>
          <p:spPr>
            <a:xfrm>
              <a:off x="1048396" y="4376791"/>
              <a:ext cx="5352670" cy="2029132"/>
            </a:xfrm>
            <a:custGeom>
              <a:avLst/>
              <a:gdLst>
                <a:gd name="connsiteX0" fmla="*/ 0 w 5326422"/>
                <a:gd name="connsiteY0" fmla="*/ 0 h 1602768"/>
                <a:gd name="connsiteX1" fmla="*/ 3748223 w 5326422"/>
                <a:gd name="connsiteY1" fmla="*/ 295895 h 1602768"/>
                <a:gd name="connsiteX2" fmla="*/ 5042839 w 5326422"/>
                <a:gd name="connsiteY2" fmla="*/ 1405504 h 1602768"/>
                <a:gd name="connsiteX3" fmla="*/ 5326422 w 5326422"/>
                <a:gd name="connsiteY3" fmla="*/ 147947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422" h="1602768">
                  <a:moveTo>
                    <a:pt x="0" y="0"/>
                  </a:moveTo>
                  <a:cubicBezTo>
                    <a:pt x="1453875" y="30822"/>
                    <a:pt x="2907750" y="61644"/>
                    <a:pt x="3748223" y="295895"/>
                  </a:cubicBezTo>
                  <a:cubicBezTo>
                    <a:pt x="4588696" y="530146"/>
                    <a:pt x="4779806" y="1208240"/>
                    <a:pt x="5042839" y="1405504"/>
                  </a:cubicBezTo>
                  <a:cubicBezTo>
                    <a:pt x="5305872" y="1602768"/>
                    <a:pt x="5326422" y="1479478"/>
                    <a:pt x="5326422" y="1479478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060353" y="5030227"/>
              <a:ext cx="6333581" cy="12329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008025" y="4624388"/>
              <a:ext cx="1841500" cy="342900"/>
            </a:xfrm>
            <a:prstGeom prst="rect">
              <a:avLst/>
            </a:prstGeom>
          </p:spPr>
        </p:pic>
      </p:grpSp>
      <p:pic>
        <p:nvPicPr>
          <p:cNvPr id="83" name="Picture 8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115869" y="1664413"/>
            <a:ext cx="1248207" cy="40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Operator Modulation:</a:t>
            </a:r>
            <a:br>
              <a:rPr lang="en-US" dirty="0" smtClean="0"/>
            </a:br>
            <a:r>
              <a:rPr lang="en-US" sz="3556" dirty="0" smtClean="0"/>
              <a:t>Phase III continued …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515027"/>
            <a:ext cx="8229601" cy="4623816"/>
          </a:xfrm>
        </p:spPr>
        <p:txBody>
          <a:bodyPr/>
          <a:lstStyle/>
          <a:p>
            <a:r>
              <a:rPr lang="en-US" dirty="0" smtClean="0"/>
              <a:t>Hypothesis: </a:t>
            </a:r>
            <a:r>
              <a:rPr lang="en-US" dirty="0" err="1" smtClean="0"/>
              <a:t>HuBIRT</a:t>
            </a:r>
            <a:r>
              <a:rPr lang="en-US" dirty="0" smtClean="0"/>
              <a:t> structures                                 have invariant operator response curves</a:t>
            </a:r>
          </a:p>
          <a:p>
            <a:pPr lvl="1"/>
            <a:r>
              <a:rPr lang="en-US" dirty="0" smtClean="0"/>
              <a:t>Responsiveness = amount of entropy removed by human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28588" y="3089275"/>
            <a:ext cx="8724900" cy="3722968"/>
            <a:chOff x="128588" y="3089275"/>
            <a:chExt cx="8724900" cy="3722968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1048396" y="6428026"/>
              <a:ext cx="6345538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947049" y="6442911"/>
              <a:ext cx="59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77492" y="6442911"/>
              <a:ext cx="637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</a:t>
              </a:r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5400000" flipH="1" flipV="1">
              <a:off x="-397837" y="4957708"/>
              <a:ext cx="294337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060353" y="3723355"/>
              <a:ext cx="5511367" cy="2613745"/>
            </a:xfrm>
            <a:custGeom>
              <a:avLst/>
              <a:gdLst>
                <a:gd name="connsiteX0" fmla="*/ 0 w 5511367"/>
                <a:gd name="connsiteY0" fmla="*/ 0 h 2613745"/>
                <a:gd name="connsiteX1" fmla="*/ 530176 w 5511367"/>
                <a:gd name="connsiteY1" fmla="*/ 1072622 h 2613745"/>
                <a:gd name="connsiteX2" fmla="*/ 1775474 w 5511367"/>
                <a:gd name="connsiteY2" fmla="*/ 2157573 h 2613745"/>
                <a:gd name="connsiteX3" fmla="*/ 3292025 w 5511367"/>
                <a:gd name="connsiteY3" fmla="*/ 2601416 h 2613745"/>
                <a:gd name="connsiteX4" fmla="*/ 4611300 w 5511367"/>
                <a:gd name="connsiteY4" fmla="*/ 2083599 h 2613745"/>
                <a:gd name="connsiteX5" fmla="*/ 5511367 w 5511367"/>
                <a:gd name="connsiteY5" fmla="*/ 887687 h 26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1367" h="2613745">
                  <a:moveTo>
                    <a:pt x="0" y="0"/>
                  </a:moveTo>
                  <a:cubicBezTo>
                    <a:pt x="117132" y="356513"/>
                    <a:pt x="234264" y="713027"/>
                    <a:pt x="530176" y="1072622"/>
                  </a:cubicBezTo>
                  <a:cubicBezTo>
                    <a:pt x="826088" y="1432218"/>
                    <a:pt x="1315166" y="1902774"/>
                    <a:pt x="1775474" y="2157573"/>
                  </a:cubicBezTo>
                  <a:cubicBezTo>
                    <a:pt x="2235782" y="2412372"/>
                    <a:pt x="2819388" y="2613745"/>
                    <a:pt x="3292025" y="2601416"/>
                  </a:cubicBezTo>
                  <a:cubicBezTo>
                    <a:pt x="3764662" y="2589087"/>
                    <a:pt x="4241410" y="2369221"/>
                    <a:pt x="4611300" y="2083599"/>
                  </a:cubicBezTo>
                  <a:cubicBezTo>
                    <a:pt x="4981190" y="1797977"/>
                    <a:pt x="5511367" y="887687"/>
                    <a:pt x="5511367" y="887687"/>
                  </a:cubicBezTo>
                </a:path>
              </a:pathLst>
            </a:cu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072682" y="3612394"/>
              <a:ext cx="5486709" cy="2469908"/>
            </a:xfrm>
            <a:custGeom>
              <a:avLst/>
              <a:gdLst>
                <a:gd name="connsiteX0" fmla="*/ 0 w 5486709"/>
                <a:gd name="connsiteY0" fmla="*/ 1134267 h 2469908"/>
                <a:gd name="connsiteX1" fmla="*/ 727451 w 5486709"/>
                <a:gd name="connsiteY1" fmla="*/ 2058941 h 2469908"/>
                <a:gd name="connsiteX2" fmla="*/ 2071387 w 5486709"/>
                <a:gd name="connsiteY2" fmla="*/ 2404153 h 2469908"/>
                <a:gd name="connsiteX3" fmla="*/ 4167433 w 5486709"/>
                <a:gd name="connsiteY3" fmla="*/ 1664413 h 2469908"/>
                <a:gd name="connsiteX4" fmla="*/ 5486709 w 5486709"/>
                <a:gd name="connsiteY4" fmla="*/ 0 h 246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709" h="2469908">
                  <a:moveTo>
                    <a:pt x="0" y="1134267"/>
                  </a:moveTo>
                  <a:cubicBezTo>
                    <a:pt x="191110" y="1490780"/>
                    <a:pt x="382220" y="1847293"/>
                    <a:pt x="727451" y="2058941"/>
                  </a:cubicBezTo>
                  <a:cubicBezTo>
                    <a:pt x="1072682" y="2270589"/>
                    <a:pt x="1498057" y="2469908"/>
                    <a:pt x="2071387" y="2404153"/>
                  </a:cubicBezTo>
                  <a:cubicBezTo>
                    <a:pt x="2644717" y="2338398"/>
                    <a:pt x="3598213" y="2065105"/>
                    <a:pt x="4167433" y="1664413"/>
                  </a:cubicBezTo>
                  <a:cubicBezTo>
                    <a:pt x="4736653" y="1263721"/>
                    <a:pt x="5486709" y="0"/>
                    <a:pt x="5486709" y="0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7519988" y="5792788"/>
              <a:ext cx="1333500" cy="965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128588" y="3089275"/>
              <a:ext cx="2552700" cy="406400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6436878" y="3932947"/>
            <a:ext cx="2403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Team 1 Operator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Response Curve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74270" y="3612394"/>
            <a:ext cx="2403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Team 2 Operator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Response Curve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33809" y="1689071"/>
            <a:ext cx="2199122" cy="36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HuBIRT</a:t>
            </a:r>
            <a:r>
              <a:rPr lang="en-US" dirty="0" smtClean="0"/>
              <a:t> Organizational Tolerance:</a:t>
            </a:r>
            <a:br>
              <a:rPr lang="en-US" dirty="0" smtClean="0"/>
            </a:br>
            <a:r>
              <a:rPr lang="en-US" sz="3556" dirty="0" smtClean="0"/>
              <a:t>Phase III continued …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Match BIRT structure to environment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315478" cy="4623816"/>
          </a:xfrm>
        </p:spPr>
        <p:txBody>
          <a:bodyPr/>
          <a:lstStyle/>
          <a:p>
            <a:r>
              <a:rPr lang="en-US" dirty="0" smtClean="0"/>
              <a:t>Match </a:t>
            </a:r>
            <a:r>
              <a:rPr lang="en-US" dirty="0" err="1" smtClean="0"/>
              <a:t>HuBIRT</a:t>
            </a:r>
            <a:r>
              <a:rPr lang="en-US" dirty="0" smtClean="0"/>
              <a:t> structure to human factors constraints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0069" y="3173170"/>
            <a:ext cx="4638382" cy="2329205"/>
            <a:chOff x="509927" y="2564429"/>
            <a:chExt cx="8339598" cy="4492152"/>
          </a:xfrm>
        </p:grpSpPr>
        <p:grpSp>
          <p:nvGrpSpPr>
            <p:cNvPr id="16" name="Group 60"/>
            <p:cNvGrpSpPr/>
            <p:nvPr/>
          </p:nvGrpSpPr>
          <p:grpSpPr>
            <a:xfrm>
              <a:off x="1048396" y="3351196"/>
              <a:ext cx="7791858" cy="3705385"/>
              <a:chOff x="1344316" y="3523802"/>
              <a:chExt cx="7791858" cy="370538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1344316" y="6465013"/>
                <a:ext cx="6345538" cy="158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 descr="latex-image-1.pdf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>
                <a:off x="7739174" y="6231651"/>
                <a:ext cx="1397000" cy="4699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242969" y="6516886"/>
                <a:ext cx="592230" cy="712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73411" y="6516886"/>
                <a:ext cx="637652" cy="712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endParaRPr lang="en-US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400000" flipH="1" flipV="1">
                <a:off x="-101917" y="4994695"/>
                <a:ext cx="2943374" cy="158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Freeform 16"/>
            <p:cNvSpPr/>
            <p:nvPr/>
          </p:nvSpPr>
          <p:spPr>
            <a:xfrm>
              <a:off x="1060353" y="3871302"/>
              <a:ext cx="2946793" cy="2449360"/>
            </a:xfrm>
            <a:custGeom>
              <a:avLst/>
              <a:gdLst>
                <a:gd name="connsiteX0" fmla="*/ 0 w 2946793"/>
                <a:gd name="connsiteY0" fmla="*/ 0 h 2449360"/>
                <a:gd name="connsiteX1" fmla="*/ 1085012 w 2946793"/>
                <a:gd name="connsiteY1" fmla="*/ 369870 h 2449360"/>
                <a:gd name="connsiteX2" fmla="*/ 2231672 w 2946793"/>
                <a:gd name="connsiteY2" fmla="*/ 2108258 h 2449360"/>
                <a:gd name="connsiteX3" fmla="*/ 2946793 w 2946793"/>
                <a:gd name="connsiteY3" fmla="*/ 2416482 h 244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6793" h="2449360">
                  <a:moveTo>
                    <a:pt x="0" y="0"/>
                  </a:moveTo>
                  <a:cubicBezTo>
                    <a:pt x="356533" y="9247"/>
                    <a:pt x="713067" y="18494"/>
                    <a:pt x="1085012" y="369870"/>
                  </a:cubicBezTo>
                  <a:cubicBezTo>
                    <a:pt x="1456957" y="721246"/>
                    <a:pt x="1921375" y="1767156"/>
                    <a:pt x="2231672" y="2108258"/>
                  </a:cubicBezTo>
                  <a:cubicBezTo>
                    <a:pt x="2541969" y="2449360"/>
                    <a:pt x="2946793" y="2416482"/>
                    <a:pt x="2946793" y="2416482"/>
                  </a:cubicBezTo>
                </a:path>
              </a:pathLst>
            </a:cu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509927" y="2564429"/>
              <a:ext cx="1178191" cy="814197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1048396" y="4376791"/>
              <a:ext cx="5352670" cy="2029132"/>
            </a:xfrm>
            <a:custGeom>
              <a:avLst/>
              <a:gdLst>
                <a:gd name="connsiteX0" fmla="*/ 0 w 5326422"/>
                <a:gd name="connsiteY0" fmla="*/ 0 h 1602768"/>
                <a:gd name="connsiteX1" fmla="*/ 3748223 w 5326422"/>
                <a:gd name="connsiteY1" fmla="*/ 295895 h 1602768"/>
                <a:gd name="connsiteX2" fmla="*/ 5042839 w 5326422"/>
                <a:gd name="connsiteY2" fmla="*/ 1405504 h 1602768"/>
                <a:gd name="connsiteX3" fmla="*/ 5326422 w 5326422"/>
                <a:gd name="connsiteY3" fmla="*/ 147947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422" h="1602768">
                  <a:moveTo>
                    <a:pt x="0" y="0"/>
                  </a:moveTo>
                  <a:cubicBezTo>
                    <a:pt x="1453875" y="30822"/>
                    <a:pt x="2907750" y="61644"/>
                    <a:pt x="3748223" y="295895"/>
                  </a:cubicBezTo>
                  <a:cubicBezTo>
                    <a:pt x="4588696" y="530146"/>
                    <a:pt x="4779806" y="1208240"/>
                    <a:pt x="5042839" y="1405504"/>
                  </a:cubicBezTo>
                  <a:cubicBezTo>
                    <a:pt x="5305872" y="1602768"/>
                    <a:pt x="5326422" y="1479478"/>
                    <a:pt x="5326422" y="1479478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060353" y="5030227"/>
              <a:ext cx="6333581" cy="12329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008025" y="4624388"/>
              <a:ext cx="1841500" cy="3429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358451" y="3464728"/>
            <a:ext cx="3605227" cy="2294617"/>
            <a:chOff x="128588" y="3089275"/>
            <a:chExt cx="8724900" cy="4668674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048396" y="6428026"/>
              <a:ext cx="6345538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47050" y="6442911"/>
              <a:ext cx="592230" cy="131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77491" y="6442911"/>
              <a:ext cx="637652" cy="131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US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 flipH="1" flipV="1">
              <a:off x="-397837" y="4957708"/>
              <a:ext cx="2943374" cy="1588"/>
            </a:xfrm>
            <a:prstGeom prst="line">
              <a:avLst/>
            </a:prstGeom>
            <a:ln>
              <a:solidFill>
                <a:schemeClr val="tx1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1060353" y="3723355"/>
              <a:ext cx="5511367" cy="2613745"/>
            </a:xfrm>
            <a:custGeom>
              <a:avLst/>
              <a:gdLst>
                <a:gd name="connsiteX0" fmla="*/ 0 w 5511367"/>
                <a:gd name="connsiteY0" fmla="*/ 0 h 2613745"/>
                <a:gd name="connsiteX1" fmla="*/ 530176 w 5511367"/>
                <a:gd name="connsiteY1" fmla="*/ 1072622 h 2613745"/>
                <a:gd name="connsiteX2" fmla="*/ 1775474 w 5511367"/>
                <a:gd name="connsiteY2" fmla="*/ 2157573 h 2613745"/>
                <a:gd name="connsiteX3" fmla="*/ 3292025 w 5511367"/>
                <a:gd name="connsiteY3" fmla="*/ 2601416 h 2613745"/>
                <a:gd name="connsiteX4" fmla="*/ 4611300 w 5511367"/>
                <a:gd name="connsiteY4" fmla="*/ 2083599 h 2613745"/>
                <a:gd name="connsiteX5" fmla="*/ 5511367 w 5511367"/>
                <a:gd name="connsiteY5" fmla="*/ 887687 h 26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1367" h="2613745">
                  <a:moveTo>
                    <a:pt x="0" y="0"/>
                  </a:moveTo>
                  <a:cubicBezTo>
                    <a:pt x="117132" y="356513"/>
                    <a:pt x="234264" y="713027"/>
                    <a:pt x="530176" y="1072622"/>
                  </a:cubicBezTo>
                  <a:cubicBezTo>
                    <a:pt x="826088" y="1432218"/>
                    <a:pt x="1315166" y="1902774"/>
                    <a:pt x="1775474" y="2157573"/>
                  </a:cubicBezTo>
                  <a:cubicBezTo>
                    <a:pt x="2235782" y="2412372"/>
                    <a:pt x="2819388" y="2613745"/>
                    <a:pt x="3292025" y="2601416"/>
                  </a:cubicBezTo>
                  <a:cubicBezTo>
                    <a:pt x="3764662" y="2589087"/>
                    <a:pt x="4241410" y="2369221"/>
                    <a:pt x="4611300" y="2083599"/>
                  </a:cubicBezTo>
                  <a:cubicBezTo>
                    <a:pt x="4981190" y="1797977"/>
                    <a:pt x="5511367" y="887687"/>
                    <a:pt x="5511367" y="887687"/>
                  </a:cubicBezTo>
                </a:path>
              </a:pathLst>
            </a:cu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072682" y="3612394"/>
              <a:ext cx="5486709" cy="2469908"/>
            </a:xfrm>
            <a:custGeom>
              <a:avLst/>
              <a:gdLst>
                <a:gd name="connsiteX0" fmla="*/ 0 w 5486709"/>
                <a:gd name="connsiteY0" fmla="*/ 1134267 h 2469908"/>
                <a:gd name="connsiteX1" fmla="*/ 727451 w 5486709"/>
                <a:gd name="connsiteY1" fmla="*/ 2058941 h 2469908"/>
                <a:gd name="connsiteX2" fmla="*/ 2071387 w 5486709"/>
                <a:gd name="connsiteY2" fmla="*/ 2404153 h 2469908"/>
                <a:gd name="connsiteX3" fmla="*/ 4167433 w 5486709"/>
                <a:gd name="connsiteY3" fmla="*/ 1664413 h 2469908"/>
                <a:gd name="connsiteX4" fmla="*/ 5486709 w 5486709"/>
                <a:gd name="connsiteY4" fmla="*/ 0 h 246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709" h="2469908">
                  <a:moveTo>
                    <a:pt x="0" y="1134267"/>
                  </a:moveTo>
                  <a:cubicBezTo>
                    <a:pt x="191110" y="1490780"/>
                    <a:pt x="382220" y="1847293"/>
                    <a:pt x="727451" y="2058941"/>
                  </a:cubicBezTo>
                  <a:cubicBezTo>
                    <a:pt x="1072682" y="2270589"/>
                    <a:pt x="1498057" y="2469908"/>
                    <a:pt x="2071387" y="2404153"/>
                  </a:cubicBezTo>
                  <a:cubicBezTo>
                    <a:pt x="2644717" y="2338398"/>
                    <a:pt x="3598213" y="2065105"/>
                    <a:pt x="4167433" y="1664413"/>
                  </a:cubicBezTo>
                  <a:cubicBezTo>
                    <a:pt x="4736653" y="1263721"/>
                    <a:pt x="5486709" y="0"/>
                    <a:pt x="5486709" y="0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7519988" y="5792788"/>
              <a:ext cx="1333500" cy="965200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128588" y="3089275"/>
              <a:ext cx="2552700" cy="406400"/>
            </a:xfrm>
            <a:prstGeom prst="rect">
              <a:avLst/>
            </a:prstGeom>
          </p:spPr>
        </p:pic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457200" y="5502375"/>
            <a:ext cx="8506478" cy="1654777"/>
          </a:xfrm>
          <a:prstGeom prst="rect">
            <a:avLst/>
          </a:prstGeom>
        </p:spPr>
        <p:txBody>
          <a:bodyPr vert="horz" lIns="91440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Organizational tolerance is </a:t>
            </a:r>
            <a:r>
              <a:rPr lang="en-US" sz="2800" noProof="0" dirty="0" smtClean="0"/>
              <a:t>worst case task rate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800" b="1" i="1" dirty="0" smtClean="0"/>
              <a:t>Design</a:t>
            </a:r>
            <a:r>
              <a:rPr lang="en-US" sz="2800" dirty="0" smtClean="0"/>
              <a:t> to match organizational and task tolerances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It’s easier for a human to manage neighborhood-based teams</a:t>
            </a:r>
          </a:p>
          <a:p>
            <a:r>
              <a:rPr lang="en-US" i="1" dirty="0" smtClean="0"/>
              <a:t>Predator-based and Leader-based human interactions offer different advantages</a:t>
            </a:r>
          </a:p>
          <a:p>
            <a:pPr lvl="1"/>
            <a:r>
              <a:rPr lang="en-US" dirty="0" smtClean="0"/>
              <a:t>Leader-based models guide a coherent team</a:t>
            </a:r>
          </a:p>
          <a:p>
            <a:pPr lvl="1"/>
            <a:r>
              <a:rPr lang="en-US" dirty="0" smtClean="0"/>
              <a:t>Predator-based models </a:t>
            </a:r>
            <a:r>
              <a:rPr lang="en-US" dirty="0" err="1" smtClean="0"/>
              <a:t>decohere</a:t>
            </a:r>
            <a:r>
              <a:rPr lang="en-US" dirty="0" smtClean="0"/>
              <a:t> a team to allow multi-tasking</a:t>
            </a:r>
          </a:p>
          <a:p>
            <a:r>
              <a:rPr lang="en-US" i="1" dirty="0" smtClean="0"/>
              <a:t>Graph theory formulation and metrics offer design vocabulary for </a:t>
            </a:r>
            <a:r>
              <a:rPr lang="en-US" i="1" dirty="0" err="1" smtClean="0"/>
              <a:t>HuBIRT</a:t>
            </a:r>
            <a:r>
              <a:rPr lang="en-US" i="1" dirty="0" smtClean="0"/>
              <a:t> organizations</a:t>
            </a:r>
          </a:p>
          <a:p>
            <a:pPr lvl="1"/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Phase IV:  Necessity &amp; Sufficiency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619150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Correlates </a:t>
            </a:r>
            <a:r>
              <a:rPr lang="en-US" dirty="0" err="1" smtClean="0"/>
              <a:t>w</a:t>
            </a:r>
            <a:r>
              <a:rPr lang="en-US" dirty="0" smtClean="0"/>
              <a:t>/ necessity</a:t>
            </a:r>
          </a:p>
          <a:p>
            <a:pPr lvl="1"/>
            <a:r>
              <a:rPr lang="en-US" dirty="0" smtClean="0"/>
              <a:t>Signal propagation time</a:t>
            </a:r>
          </a:p>
          <a:p>
            <a:pPr lvl="1"/>
            <a:r>
              <a:rPr lang="en-US" dirty="0" smtClean="0"/>
              <a:t>Probability of </a:t>
            </a:r>
            <a:r>
              <a:rPr lang="en-US" dirty="0" err="1" smtClean="0"/>
              <a:t>decoherence</a:t>
            </a:r>
            <a:endParaRPr lang="en-US" dirty="0" smtClean="0"/>
          </a:p>
          <a:p>
            <a:pPr lvl="1"/>
            <a:r>
              <a:rPr lang="en-US" dirty="0" smtClean="0"/>
              <a:t>Coherence strength</a:t>
            </a:r>
          </a:p>
          <a:p>
            <a:pPr lvl="1"/>
            <a:r>
              <a:rPr lang="en-US" dirty="0" smtClean="0"/>
              <a:t>Robustness</a:t>
            </a:r>
          </a:p>
          <a:p>
            <a:pPr lvl="1"/>
            <a:r>
              <a:rPr lang="en-US" dirty="0" smtClean="0"/>
              <a:t>Mutual Information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Sufficiency</a:t>
            </a:r>
          </a:p>
          <a:p>
            <a:pPr lvl="1"/>
            <a:r>
              <a:rPr lang="en-US" dirty="0" err="1" smtClean="0"/>
              <a:t>Observability</a:t>
            </a:r>
            <a:r>
              <a:rPr lang="en-US" dirty="0" smtClean="0"/>
              <a:t> Matrix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Controllability Matrix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Characteristic Polynomial and Graph Valence</a:t>
            </a:r>
          </a:p>
          <a:p>
            <a:pPr lvl="1"/>
            <a:endParaRPr lang="en-US" dirty="0" smtClean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2806852"/>
            <a:ext cx="4097848" cy="37340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6203" y="3724585"/>
            <a:ext cx="4170308" cy="376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Sometimes 2&lt;2x1:</a:t>
            </a:r>
            <a:br>
              <a:rPr lang="en-US" smtClean="0">
                <a:ea typeface="ＭＳ Ｐゴシック" charset="-128"/>
                <a:cs typeface="ＭＳ Ｐゴシック" charset="-128"/>
              </a:rPr>
            </a:br>
            <a:r>
              <a:rPr lang="en-US" smtClean="0">
                <a:ea typeface="ＭＳ Ｐゴシック" charset="-128"/>
                <a:cs typeface="ＭＳ Ｐゴシック" charset="-128"/>
              </a:rPr>
              <a:t>Environment Constraints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ea typeface="ＭＳ Ｐゴシック" charset="-128"/>
                <a:cs typeface="ＭＳ Ｐゴシック" charset="-128"/>
              </a:rPr>
              <a:t>Task Saturation</a:t>
            </a:r>
          </a:p>
          <a:p>
            <a:pPr lvl="1"/>
            <a:r>
              <a:rPr lang="en-US" b="0" dirty="0" smtClean="0"/>
              <a:t>Adding more robots won’t improve performance</a:t>
            </a:r>
          </a:p>
          <a:p>
            <a:pPr lvl="1"/>
            <a:r>
              <a:rPr lang="en-US" b="0" dirty="0" smtClean="0"/>
              <a:t>Example: 4 small boxes carried by 4 robots versus 4 small boxes carried by 5 robots</a:t>
            </a:r>
          </a:p>
          <a:p>
            <a:r>
              <a:rPr lang="en-US" b="0" dirty="0" smtClean="0">
                <a:ea typeface="ＭＳ Ｐゴシック" charset="-128"/>
                <a:cs typeface="ＭＳ Ｐゴシック" charset="-128"/>
              </a:rPr>
              <a:t>Task Diffusion</a:t>
            </a:r>
          </a:p>
          <a:p>
            <a:pPr lvl="1"/>
            <a:r>
              <a:rPr lang="en-US" b="0" dirty="0" smtClean="0"/>
              <a:t>Task gets harder as sub-tasks                                      are accomplished</a:t>
            </a:r>
          </a:p>
          <a:p>
            <a:pPr lvl="1"/>
            <a:r>
              <a:rPr lang="en-US" b="0" dirty="0" smtClean="0"/>
              <a:t>Example: Mine-sweeping</a:t>
            </a:r>
          </a:p>
        </p:txBody>
      </p:sp>
      <p:pic>
        <p:nvPicPr>
          <p:cNvPr id="38916" name="Picture 3" descr="AB_vs_BB_MinesF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3412" y="3827462"/>
            <a:ext cx="3430588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7162800" y="5791200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2&lt;2x1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Types of Bio-Inspired Teams?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96622" y="1773936"/>
            <a:ext cx="4374832" cy="4623816"/>
          </a:xfrm>
        </p:spPr>
        <p:txBody>
          <a:bodyPr/>
          <a:lstStyle/>
          <a:p>
            <a:r>
              <a:rPr lang="en-US" dirty="0" smtClean="0"/>
              <a:t>Simple agent behaviors</a:t>
            </a:r>
          </a:p>
          <a:p>
            <a:r>
              <a:rPr lang="en-US" dirty="0" smtClean="0"/>
              <a:t>Collective group intelligence</a:t>
            </a:r>
          </a:p>
          <a:p>
            <a:r>
              <a:rPr lang="en-US" dirty="0" smtClean="0"/>
              <a:t>Goal-driven group behavior</a:t>
            </a:r>
            <a:endParaRPr lang="en-US" dirty="0"/>
          </a:p>
        </p:txBody>
      </p:sp>
      <p:pic>
        <p:nvPicPr>
          <p:cNvPr id="11" name="Content Placeholder 10" descr="flight-patter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3685655"/>
            <a:ext cx="4038600" cy="2872686"/>
          </a:xfrm>
        </p:spPr>
      </p:pic>
      <p:pic>
        <p:nvPicPr>
          <p:cNvPr id="12" name="Picture 11" descr="FishScho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570" y="1505655"/>
            <a:ext cx="3839874" cy="2567535"/>
          </a:xfrm>
          <a:prstGeom prst="rect">
            <a:avLst/>
          </a:prstGeom>
        </p:spPr>
      </p:pic>
      <p:pic>
        <p:nvPicPr>
          <p:cNvPr id="13" name="Picture 12" descr="Bee_swarm_on_fallen_tree02.jpg"/>
          <p:cNvPicPr>
            <a:picLocks noChangeAspect="1"/>
          </p:cNvPicPr>
          <p:nvPr/>
        </p:nvPicPr>
        <p:blipFill>
          <a:blip r:embed="rId4"/>
          <a:srcRect b="49050"/>
          <a:stretch>
            <a:fillRect/>
          </a:stretch>
        </p:blipFill>
        <p:spPr>
          <a:xfrm>
            <a:off x="384210" y="4268739"/>
            <a:ext cx="2655414" cy="2029405"/>
          </a:xfrm>
          <a:prstGeom prst="rect">
            <a:avLst/>
          </a:prstGeom>
        </p:spPr>
      </p:pic>
      <p:pic>
        <p:nvPicPr>
          <p:cNvPr id="14" name="Picture 13" descr="TermiteMound.jpeg"/>
          <p:cNvPicPr>
            <a:picLocks noChangeAspect="1"/>
          </p:cNvPicPr>
          <p:nvPr/>
        </p:nvPicPr>
        <p:blipFill>
          <a:blip r:embed="rId5"/>
          <a:srcRect l="2618" t="11803" r="47127"/>
          <a:stretch>
            <a:fillRect/>
          </a:stretch>
        </p:blipFill>
        <p:spPr>
          <a:xfrm>
            <a:off x="3112614" y="4260382"/>
            <a:ext cx="1755154" cy="204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Class: </a:t>
            </a:r>
            <a:br>
              <a:rPr lang="en-US" dirty="0" smtClean="0"/>
            </a:br>
            <a:r>
              <a:rPr lang="en-US" sz="3556" dirty="0" smtClean="0"/>
              <a:t>Inter-Agent Influence + External Influence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54" y="1773936"/>
            <a:ext cx="4038600" cy="4623816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Sumpter</a:t>
            </a:r>
            <a:endParaRPr lang="en-US" dirty="0" smtClean="0"/>
          </a:p>
          <a:p>
            <a:pPr lvl="1"/>
            <a:r>
              <a:rPr lang="en-US" dirty="0" smtClean="0"/>
              <a:t>Positive feedback: “imitation or recruitment </a:t>
            </a:r>
            <a:r>
              <a:rPr lang="en-US" dirty="0" err="1" smtClean="0"/>
              <a:t>behaviour</a:t>
            </a:r>
            <a:r>
              <a:rPr lang="en-US" dirty="0" smtClean="0"/>
              <a:t> [yielding] collective patterns.”   </a:t>
            </a:r>
          </a:p>
          <a:p>
            <a:pPr lvl="1"/>
            <a:r>
              <a:rPr lang="en-US" dirty="0" smtClean="0"/>
              <a:t>Negative feedback: inhibition that yields stable collective behavior</a:t>
            </a:r>
          </a:p>
          <a:p>
            <a:pPr lvl="1"/>
            <a:r>
              <a:rPr lang="en-US" dirty="0" smtClean="0"/>
              <a:t>Individual: each agent has its own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Reynolds</a:t>
            </a:r>
          </a:p>
          <a:p>
            <a:pPr lvl="1"/>
            <a:r>
              <a:rPr lang="en-US" dirty="0" smtClean="0"/>
              <a:t>Mutual attraction</a:t>
            </a:r>
          </a:p>
          <a:p>
            <a:pPr lvl="1"/>
            <a:r>
              <a:rPr lang="en-US" dirty="0" smtClean="0"/>
              <a:t>Mutual repulsion</a:t>
            </a:r>
          </a:p>
          <a:p>
            <a:pPr lvl="1"/>
            <a:r>
              <a:rPr lang="en-US" dirty="0" smtClean="0"/>
              <a:t>Mutual alignment</a:t>
            </a:r>
          </a:p>
          <a:p>
            <a:r>
              <a:rPr lang="en-US" dirty="0" smtClean="0"/>
              <a:t>Restrict to additive model (for now)</a:t>
            </a:r>
            <a:endParaRPr lang="en-US" dirty="0"/>
          </a:p>
        </p:txBody>
      </p:sp>
      <p:pic>
        <p:nvPicPr>
          <p:cNvPr id="7" name="Content Placeholder 10" descr="flight-patter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1654" y="5062664"/>
            <a:ext cx="2319349" cy="1649770"/>
          </a:xfrm>
          <a:prstGeom prst="rect">
            <a:avLst/>
          </a:prstGeom>
        </p:spPr>
      </p:pic>
      <p:pic>
        <p:nvPicPr>
          <p:cNvPr id="8" name="Picture 7" descr="FishScho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32" y="5062664"/>
            <a:ext cx="2467311" cy="164977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84650" y="4410676"/>
            <a:ext cx="47244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HuBIRT</a:t>
            </a:r>
            <a:r>
              <a:rPr lang="en-US" dirty="0" smtClean="0"/>
              <a:t> Model:</a:t>
            </a:r>
            <a:br>
              <a:rPr lang="en-US" dirty="0" smtClean="0"/>
            </a:br>
            <a:r>
              <a:rPr lang="en-US" dirty="0" smtClean="0"/>
              <a:t>Connectivity and Sparseness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Egerstedt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Stable decentralized control relies on </a:t>
            </a:r>
            <a:r>
              <a:rPr lang="en-US" b="1" i="1" dirty="0" smtClean="0"/>
              <a:t>connectedness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Ballerini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Natural models use </a:t>
            </a:r>
            <a:r>
              <a:rPr lang="en-US" b="1" i="1" dirty="0" smtClean="0"/>
              <a:t>structured sparseness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65863" y="4959554"/>
            <a:ext cx="2626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90"/>
                </a:solidFill>
              </a:rPr>
              <a:t>Cohesiveness</a:t>
            </a:r>
          </a:p>
          <a:p>
            <a:r>
              <a:rPr lang="en-US" sz="2400" b="1" i="1" dirty="0" smtClean="0">
                <a:solidFill>
                  <a:srgbClr val="000090"/>
                </a:solidFill>
              </a:rPr>
              <a:t>Adjacency Matrix:</a:t>
            </a:r>
          </a:p>
          <a:p>
            <a:r>
              <a:rPr lang="en-US" sz="1600" dirty="0" smtClean="0"/>
              <a:t>who influences me?</a:t>
            </a:r>
            <a:endParaRPr lang="en-US" sz="1600" dirty="0"/>
          </a:p>
        </p:txBody>
      </p:sp>
      <p:cxnSp>
        <p:nvCxnSpPr>
          <p:cNvPr id="12" name="Shape 11"/>
          <p:cNvCxnSpPr/>
          <p:nvPr/>
        </p:nvCxnSpPr>
        <p:spPr>
          <a:xfrm flipV="1">
            <a:off x="3551796" y="4775956"/>
            <a:ext cx="446327" cy="488398"/>
          </a:xfrm>
          <a:prstGeom prst="curvedConnector2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03627" y="3546213"/>
            <a:ext cx="5620355" cy="1097726"/>
          </a:xfrm>
          <a:prstGeom prst="rect">
            <a:avLst/>
          </a:prstGeom>
        </p:spPr>
      </p:pic>
      <p:cxnSp>
        <p:nvCxnSpPr>
          <p:cNvPr id="16" name="Shape 15"/>
          <p:cNvCxnSpPr/>
          <p:nvPr/>
        </p:nvCxnSpPr>
        <p:spPr>
          <a:xfrm rot="10800000" flipV="1">
            <a:off x="6522401" y="4031578"/>
            <a:ext cx="837440" cy="160277"/>
          </a:xfrm>
          <a:prstGeom prst="curvedConnector3">
            <a:avLst>
              <a:gd name="adj1" fmla="val 94169"/>
            </a:avLst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59839" y="3546213"/>
            <a:ext cx="1892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90"/>
                </a:solidFill>
              </a:rPr>
              <a:t>Autonomy</a:t>
            </a:r>
          </a:p>
          <a:p>
            <a:r>
              <a:rPr lang="en-US" sz="2400" b="1" i="1" dirty="0" smtClean="0">
                <a:solidFill>
                  <a:srgbClr val="000090"/>
                </a:solidFill>
              </a:rPr>
              <a:t>Assumption:</a:t>
            </a:r>
          </a:p>
          <a:p>
            <a:r>
              <a:rPr lang="en-US" sz="1600" dirty="0" smtClean="0"/>
              <a:t>what else </a:t>
            </a:r>
          </a:p>
          <a:p>
            <a:r>
              <a:rPr lang="en-US" sz="1600" dirty="0" smtClean="0"/>
              <a:t>influences me?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7867772" y="5661506"/>
            <a:ext cx="274186" cy="239870"/>
          </a:xfrm>
          <a:prstGeom prst="ellipse">
            <a:avLst/>
          </a:prstGeom>
          <a:solidFill>
            <a:srgbClr val="000090"/>
          </a:solidFill>
          <a:ln>
            <a:gradFill flip="none" rotWithShape="1">
              <a:gsLst>
                <a:gs pos="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8294358" y="6021311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7700065" y="6021311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7501744" y="5324241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8157265" y="6498195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/>
          <p:cNvCxnSpPr>
            <a:stCxn id="17" idx="1"/>
            <a:endCxn id="22" idx="5"/>
          </p:cNvCxnSpPr>
          <p:nvPr/>
        </p:nvCxnSpPr>
        <p:spPr>
          <a:xfrm rot="16200000" flipV="1">
            <a:off x="7738026" y="5526734"/>
            <a:ext cx="167651" cy="17215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7857626" y="5943523"/>
            <a:ext cx="155063" cy="7076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5"/>
            <a:endCxn id="19" idx="1"/>
          </p:cNvCxnSpPr>
          <p:nvPr/>
        </p:nvCxnSpPr>
        <p:spPr>
          <a:xfrm rot="16200000" flipH="1">
            <a:off x="8123063" y="5844989"/>
            <a:ext cx="190191" cy="23270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3" idx="0"/>
          </p:cNvCxnSpPr>
          <p:nvPr/>
        </p:nvCxnSpPr>
        <p:spPr>
          <a:xfrm rot="5400000">
            <a:off x="8188218" y="6336593"/>
            <a:ext cx="267743" cy="55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1" idx="5"/>
            <a:endCxn id="23" idx="1"/>
          </p:cNvCxnSpPr>
          <p:nvPr/>
        </p:nvCxnSpPr>
        <p:spPr>
          <a:xfrm rot="16200000" flipH="1">
            <a:off x="7912123" y="6248027"/>
            <a:ext cx="307270" cy="2633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2" idx="4"/>
            <a:endCxn id="21" idx="0"/>
          </p:cNvCxnSpPr>
          <p:nvPr/>
        </p:nvCxnSpPr>
        <p:spPr>
          <a:xfrm rot="16200000" flipH="1">
            <a:off x="7509397" y="5693550"/>
            <a:ext cx="457200" cy="1983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649759" y="4774619"/>
            <a:ext cx="3463864" cy="1917496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648200" y="5017774"/>
            <a:ext cx="2375782" cy="601893"/>
          </a:xfrm>
          <a:prstGeom prst="ellipse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Inter-agent Connectivity:</a:t>
            </a:r>
            <a:br>
              <a:rPr lang="en-US" dirty="0" smtClean="0"/>
            </a:br>
            <a:r>
              <a:rPr lang="en-US" dirty="0" smtClean="0"/>
              <a:t>Structured Topologies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4598" y="1773936"/>
            <a:ext cx="5036408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Power-limited </a:t>
            </a:r>
            <a:r>
              <a:rPr lang="en-US" dirty="0" err="1" smtClean="0"/>
              <a:t>Comms</a:t>
            </a:r>
            <a:endParaRPr lang="en-US" dirty="0" smtClean="0"/>
          </a:p>
          <a:p>
            <a:pPr lvl="2"/>
            <a:r>
              <a:rPr lang="en-US" dirty="0" smtClean="0"/>
              <a:t>Metric-based topologies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370677" y="2771997"/>
            <a:ext cx="2163544" cy="1957464"/>
            <a:chOff x="584103" y="4263630"/>
            <a:chExt cx="2163544" cy="1957464"/>
          </a:xfrm>
        </p:grpSpPr>
        <p:sp>
          <p:nvSpPr>
            <p:cNvPr id="6" name="Oval 5"/>
            <p:cNvSpPr/>
            <p:nvPr/>
          </p:nvSpPr>
          <p:spPr>
            <a:xfrm>
              <a:off x="1604982" y="475215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635596" y="5056950"/>
              <a:ext cx="274186" cy="239870"/>
            </a:xfrm>
            <a:prstGeom prst="ellipse">
              <a:avLst/>
            </a:prstGeom>
            <a:solidFill>
              <a:srgbClr val="000090"/>
            </a:soli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934824" y="50244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995382" y="439234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1452582" y="426363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2062182" y="541675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995382" y="556915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1787996" y="5981224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2062182" y="475215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467889" y="541675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879168" y="439234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269568" y="47196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2336368" y="59388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84103" y="47196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2473461" y="5514150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30024" y="526435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1635596" y="56340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2473461" y="439234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2336368" y="508941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1209010" y="593888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1107761" y="4519517"/>
              <a:ext cx="1340986" cy="1306670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stCxn id="6" idx="4"/>
              <a:endCxn id="7" idx="0"/>
            </p:cNvCxnSpPr>
            <p:nvPr/>
          </p:nvCxnSpPr>
          <p:spPr>
            <a:xfrm rot="16200000" flipH="1">
              <a:off x="1724917" y="5009178"/>
              <a:ext cx="64930" cy="30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4" idx="3"/>
              <a:endCxn id="7" idx="7"/>
            </p:cNvCxnSpPr>
            <p:nvPr/>
          </p:nvCxnSpPr>
          <p:spPr>
            <a:xfrm rot="5400000">
              <a:off x="1918389" y="4908131"/>
              <a:ext cx="135186" cy="2327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7" idx="6"/>
              <a:endCxn id="24" idx="2"/>
            </p:cNvCxnSpPr>
            <p:nvPr/>
          </p:nvCxnSpPr>
          <p:spPr>
            <a:xfrm>
              <a:off x="1909782" y="5176885"/>
              <a:ext cx="426586" cy="32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7" idx="1"/>
              <a:endCxn id="17" idx="5"/>
            </p:cNvCxnSpPr>
            <p:nvPr/>
          </p:nvCxnSpPr>
          <p:spPr>
            <a:xfrm rot="16200000" flipV="1">
              <a:off x="1505850" y="4922178"/>
              <a:ext cx="167651" cy="1721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7" idx="2"/>
              <a:endCxn id="8" idx="6"/>
            </p:cNvCxnSpPr>
            <p:nvPr/>
          </p:nvCxnSpPr>
          <p:spPr>
            <a:xfrm rot="10800000">
              <a:off x="1209010" y="5144421"/>
              <a:ext cx="426586" cy="32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625450" y="5338967"/>
              <a:ext cx="155063" cy="70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7" idx="4"/>
              <a:endCxn id="22" idx="0"/>
            </p:cNvCxnSpPr>
            <p:nvPr/>
          </p:nvCxnSpPr>
          <p:spPr>
            <a:xfrm rot="5400000">
              <a:off x="1604057" y="5465452"/>
              <a:ext cx="33726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7" idx="5"/>
              <a:endCxn id="11" idx="1"/>
            </p:cNvCxnSpPr>
            <p:nvPr/>
          </p:nvCxnSpPr>
          <p:spPr>
            <a:xfrm rot="16200000" flipH="1">
              <a:off x="1890887" y="5240433"/>
              <a:ext cx="190191" cy="2327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6" idx="4"/>
              <a:endCxn id="7" idx="7"/>
            </p:cNvCxnSpPr>
            <p:nvPr/>
          </p:nvCxnSpPr>
          <p:spPr>
            <a:xfrm rot="5400000">
              <a:off x="1713014" y="4788830"/>
              <a:ext cx="459863" cy="1466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4310250" y="2793990"/>
            <a:ext cx="2163544" cy="1957464"/>
            <a:chOff x="3139183" y="4596231"/>
            <a:chExt cx="2163544" cy="1957464"/>
          </a:xfrm>
        </p:grpSpPr>
        <p:sp>
          <p:nvSpPr>
            <p:cNvPr id="57" name="Oval 56"/>
            <p:cNvSpPr/>
            <p:nvPr/>
          </p:nvSpPr>
          <p:spPr>
            <a:xfrm>
              <a:off x="4160062" y="5084751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Oval 57"/>
            <p:cNvSpPr/>
            <p:nvPr/>
          </p:nvSpPr>
          <p:spPr>
            <a:xfrm>
              <a:off x="4190676" y="5389551"/>
              <a:ext cx="274186" cy="239870"/>
            </a:xfrm>
            <a:prstGeom prst="ellipse">
              <a:avLst/>
            </a:prstGeom>
            <a:solidFill>
              <a:srgbClr val="000090"/>
            </a:soli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Oval 58"/>
            <p:cNvSpPr/>
            <p:nvPr/>
          </p:nvSpPr>
          <p:spPr>
            <a:xfrm>
              <a:off x="3489904" y="53570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Oval 59"/>
            <p:cNvSpPr/>
            <p:nvPr/>
          </p:nvSpPr>
          <p:spPr>
            <a:xfrm>
              <a:off x="3550462" y="472494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Oval 60"/>
            <p:cNvSpPr/>
            <p:nvPr/>
          </p:nvSpPr>
          <p:spPr>
            <a:xfrm>
              <a:off x="4007662" y="4596231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Oval 61"/>
            <p:cNvSpPr/>
            <p:nvPr/>
          </p:nvSpPr>
          <p:spPr>
            <a:xfrm>
              <a:off x="4617262" y="574935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/>
            <p:cNvSpPr/>
            <p:nvPr/>
          </p:nvSpPr>
          <p:spPr>
            <a:xfrm>
              <a:off x="3550462" y="590175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/>
            <p:cNvSpPr/>
            <p:nvPr/>
          </p:nvSpPr>
          <p:spPr>
            <a:xfrm>
              <a:off x="4343076" y="6313825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Oval 64"/>
            <p:cNvSpPr/>
            <p:nvPr/>
          </p:nvSpPr>
          <p:spPr>
            <a:xfrm>
              <a:off x="4617262" y="5084751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/>
            <p:cNvSpPr/>
            <p:nvPr/>
          </p:nvSpPr>
          <p:spPr>
            <a:xfrm>
              <a:off x="4022969" y="574935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Oval 66"/>
            <p:cNvSpPr/>
            <p:nvPr/>
          </p:nvSpPr>
          <p:spPr>
            <a:xfrm>
              <a:off x="4434248" y="472494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Oval 67"/>
            <p:cNvSpPr/>
            <p:nvPr/>
          </p:nvSpPr>
          <p:spPr>
            <a:xfrm>
              <a:off x="3824648" y="50522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Oval 68"/>
            <p:cNvSpPr/>
            <p:nvPr/>
          </p:nvSpPr>
          <p:spPr>
            <a:xfrm>
              <a:off x="4891448" y="62714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Oval 69"/>
            <p:cNvSpPr/>
            <p:nvPr/>
          </p:nvSpPr>
          <p:spPr>
            <a:xfrm>
              <a:off x="3139183" y="50522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Oval 70"/>
            <p:cNvSpPr/>
            <p:nvPr/>
          </p:nvSpPr>
          <p:spPr>
            <a:xfrm>
              <a:off x="5028541" y="5846751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Oval 71"/>
            <p:cNvSpPr/>
            <p:nvPr/>
          </p:nvSpPr>
          <p:spPr>
            <a:xfrm>
              <a:off x="3185104" y="559695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72"/>
            <p:cNvSpPr/>
            <p:nvPr/>
          </p:nvSpPr>
          <p:spPr>
            <a:xfrm>
              <a:off x="4190676" y="59666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/>
            <p:cNvSpPr/>
            <p:nvPr/>
          </p:nvSpPr>
          <p:spPr>
            <a:xfrm>
              <a:off x="5028541" y="472494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/>
            <p:cNvSpPr/>
            <p:nvPr/>
          </p:nvSpPr>
          <p:spPr>
            <a:xfrm>
              <a:off x="4891448" y="542201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Oval 75"/>
            <p:cNvSpPr/>
            <p:nvPr/>
          </p:nvSpPr>
          <p:spPr>
            <a:xfrm>
              <a:off x="3764090" y="6271486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8" name="Straight Connector 77"/>
            <p:cNvCxnSpPr>
              <a:stCxn id="57" idx="4"/>
              <a:endCxn id="58" idx="0"/>
            </p:cNvCxnSpPr>
            <p:nvPr/>
          </p:nvCxnSpPr>
          <p:spPr>
            <a:xfrm rot="16200000" flipH="1">
              <a:off x="4279997" y="5341779"/>
              <a:ext cx="64930" cy="30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65" idx="3"/>
              <a:endCxn id="58" idx="7"/>
            </p:cNvCxnSpPr>
            <p:nvPr/>
          </p:nvCxnSpPr>
          <p:spPr>
            <a:xfrm rot="5400000">
              <a:off x="4473469" y="5240732"/>
              <a:ext cx="135186" cy="2327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58" idx="1"/>
              <a:endCxn id="68" idx="5"/>
            </p:cNvCxnSpPr>
            <p:nvPr/>
          </p:nvCxnSpPr>
          <p:spPr>
            <a:xfrm rot="16200000" flipV="1">
              <a:off x="4060930" y="5254779"/>
              <a:ext cx="167651" cy="1721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4180530" y="5671568"/>
              <a:ext cx="155063" cy="70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58" idx="5"/>
              <a:endCxn id="62" idx="1"/>
            </p:cNvCxnSpPr>
            <p:nvPr/>
          </p:nvCxnSpPr>
          <p:spPr>
            <a:xfrm rot="16200000" flipH="1">
              <a:off x="4445967" y="5573034"/>
              <a:ext cx="190191" cy="2327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/>
          <p:cNvSpPr/>
          <p:nvPr/>
        </p:nvSpPr>
        <p:spPr>
          <a:xfrm>
            <a:off x="7670492" y="5698493"/>
            <a:ext cx="274186" cy="239870"/>
          </a:xfrm>
          <a:prstGeom prst="ellipse">
            <a:avLst/>
          </a:prstGeom>
          <a:solidFill>
            <a:srgbClr val="000090"/>
          </a:solidFill>
          <a:ln>
            <a:gradFill flip="none" rotWithShape="1">
              <a:gsLst>
                <a:gs pos="0">
                  <a:srgbClr val="00009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Oval 92"/>
          <p:cNvSpPr/>
          <p:nvPr/>
        </p:nvSpPr>
        <p:spPr>
          <a:xfrm>
            <a:off x="7030278" y="503388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Oval 94"/>
          <p:cNvSpPr/>
          <p:nvPr/>
        </p:nvSpPr>
        <p:spPr>
          <a:xfrm>
            <a:off x="8097078" y="605829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Oval 98"/>
          <p:cNvSpPr/>
          <p:nvPr/>
        </p:nvSpPr>
        <p:spPr>
          <a:xfrm>
            <a:off x="7502785" y="605829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Oval 100"/>
          <p:cNvSpPr/>
          <p:nvPr/>
        </p:nvSpPr>
        <p:spPr>
          <a:xfrm>
            <a:off x="7304464" y="536122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Oval 101"/>
          <p:cNvSpPr/>
          <p:nvPr/>
        </p:nvSpPr>
        <p:spPr>
          <a:xfrm>
            <a:off x="8371264" y="658042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Oval 106"/>
          <p:cNvSpPr/>
          <p:nvPr/>
        </p:nvSpPr>
        <p:spPr>
          <a:xfrm>
            <a:off x="8508357" y="503388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9" name="Oval 108"/>
          <p:cNvSpPr/>
          <p:nvPr/>
        </p:nvSpPr>
        <p:spPr>
          <a:xfrm>
            <a:off x="7243906" y="6580428"/>
            <a:ext cx="274186" cy="23987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14" name="Straight Connector 113"/>
          <p:cNvCxnSpPr>
            <a:stCxn id="91" idx="1"/>
            <a:endCxn id="101" idx="5"/>
          </p:cNvCxnSpPr>
          <p:nvPr/>
        </p:nvCxnSpPr>
        <p:spPr>
          <a:xfrm rot="16200000" flipV="1">
            <a:off x="7540746" y="5563721"/>
            <a:ext cx="167651" cy="172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7660346" y="5980510"/>
            <a:ext cx="155063" cy="707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91" idx="5"/>
            <a:endCxn id="95" idx="1"/>
          </p:cNvCxnSpPr>
          <p:nvPr/>
        </p:nvCxnSpPr>
        <p:spPr>
          <a:xfrm rot="16200000" flipH="1">
            <a:off x="7925783" y="5881976"/>
            <a:ext cx="190191" cy="2327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2725357" y="5022619"/>
            <a:ext cx="1752265" cy="1786410"/>
            <a:chOff x="3621565" y="4719138"/>
            <a:chExt cx="1752265" cy="1786410"/>
          </a:xfrm>
        </p:grpSpPr>
        <p:sp>
          <p:nvSpPr>
            <p:cNvPr id="122" name="Oval 121"/>
            <p:cNvSpPr/>
            <p:nvPr/>
          </p:nvSpPr>
          <p:spPr>
            <a:xfrm>
              <a:off x="4261779" y="5383743"/>
              <a:ext cx="274186" cy="239870"/>
            </a:xfrm>
            <a:prstGeom prst="ellipse">
              <a:avLst/>
            </a:prstGeom>
            <a:solidFill>
              <a:srgbClr val="000090"/>
            </a:solidFill>
            <a:ln>
              <a:gradFill flip="none" rotWithShape="1">
                <a:gsLst>
                  <a:gs pos="0">
                    <a:srgbClr val="00009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3" name="Oval 122"/>
            <p:cNvSpPr/>
            <p:nvPr/>
          </p:nvSpPr>
          <p:spPr>
            <a:xfrm>
              <a:off x="3621565" y="471913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4" name="Oval 123"/>
            <p:cNvSpPr/>
            <p:nvPr/>
          </p:nvSpPr>
          <p:spPr>
            <a:xfrm>
              <a:off x="4688365" y="574354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5" name="Oval 124"/>
            <p:cNvSpPr/>
            <p:nvPr/>
          </p:nvSpPr>
          <p:spPr>
            <a:xfrm>
              <a:off x="4094072" y="574354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6" name="Oval 125"/>
            <p:cNvSpPr/>
            <p:nvPr/>
          </p:nvSpPr>
          <p:spPr>
            <a:xfrm>
              <a:off x="3895751" y="504647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7" name="Oval 126"/>
            <p:cNvSpPr/>
            <p:nvPr/>
          </p:nvSpPr>
          <p:spPr>
            <a:xfrm>
              <a:off x="4962551" y="626567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8" name="Oval 127"/>
            <p:cNvSpPr/>
            <p:nvPr/>
          </p:nvSpPr>
          <p:spPr>
            <a:xfrm>
              <a:off x="5099644" y="471913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9" name="Oval 128"/>
            <p:cNvSpPr/>
            <p:nvPr/>
          </p:nvSpPr>
          <p:spPr>
            <a:xfrm>
              <a:off x="3835193" y="6265678"/>
              <a:ext cx="274186" cy="23987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0" name="Oval 129"/>
            <p:cNvSpPr/>
            <p:nvPr/>
          </p:nvSpPr>
          <p:spPr>
            <a:xfrm>
              <a:off x="3733944" y="4846310"/>
              <a:ext cx="1340986" cy="1306670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Connector 130"/>
            <p:cNvCxnSpPr>
              <a:stCxn id="122" idx="1"/>
              <a:endCxn id="126" idx="5"/>
            </p:cNvCxnSpPr>
            <p:nvPr/>
          </p:nvCxnSpPr>
          <p:spPr>
            <a:xfrm rot="16200000" flipV="1">
              <a:off x="4132033" y="5248971"/>
              <a:ext cx="167651" cy="1721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5400000">
              <a:off x="4251633" y="5665760"/>
              <a:ext cx="155063" cy="707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22" idx="5"/>
              <a:endCxn id="124" idx="1"/>
            </p:cNvCxnSpPr>
            <p:nvPr/>
          </p:nvCxnSpPr>
          <p:spPr>
            <a:xfrm rot="16200000" flipH="1">
              <a:off x="4517070" y="5567226"/>
              <a:ext cx="190191" cy="2327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Content Placeholder 2"/>
          <p:cNvSpPr>
            <a:spLocks noGrp="1"/>
          </p:cNvSpPr>
          <p:nvPr>
            <p:ph sz="half" idx="1"/>
          </p:nvPr>
        </p:nvSpPr>
        <p:spPr>
          <a:xfrm>
            <a:off x="4107592" y="1773936"/>
            <a:ext cx="5036408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Bandwidth-limited </a:t>
            </a:r>
            <a:r>
              <a:rPr lang="en-US" dirty="0" err="1" smtClean="0"/>
              <a:t>Comms</a:t>
            </a:r>
            <a:endParaRPr lang="en-US" dirty="0" smtClean="0"/>
          </a:p>
          <a:p>
            <a:pPr lvl="2"/>
            <a:r>
              <a:rPr lang="en-US" dirty="0" smtClean="0"/>
              <a:t>Nearest-neighbor topologies</a:t>
            </a:r>
          </a:p>
        </p:txBody>
      </p:sp>
      <p:cxnSp>
        <p:nvCxnSpPr>
          <p:cNvPr id="139" name="Straight Connector 138"/>
          <p:cNvCxnSpPr>
            <a:stCxn id="91" idx="7"/>
            <a:endCxn id="107" idx="3"/>
          </p:cNvCxnSpPr>
          <p:nvPr/>
        </p:nvCxnSpPr>
        <p:spPr>
          <a:xfrm rot="5400000" flipH="1" flipV="1">
            <a:off x="7979022" y="5164133"/>
            <a:ext cx="494991" cy="643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91" idx="5"/>
            <a:endCxn id="102" idx="1"/>
          </p:cNvCxnSpPr>
          <p:nvPr/>
        </p:nvCxnSpPr>
        <p:spPr>
          <a:xfrm rot="16200000" flipH="1">
            <a:off x="7801811" y="6005948"/>
            <a:ext cx="712321" cy="506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199608" y="3253107"/>
            <a:ext cx="66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5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215032" y="5569031"/>
            <a:ext cx="66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5</a:t>
            </a:r>
            <a:endParaRPr lang="en-US" dirty="0"/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972300" y="382009"/>
            <a:ext cx="932224" cy="85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Model:</a:t>
            </a:r>
            <a:br>
              <a:rPr lang="en-US" dirty="0" smtClean="0"/>
            </a:br>
            <a:r>
              <a:rPr lang="en-US" dirty="0" smtClean="0"/>
              <a:t>Human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228" y="1773936"/>
            <a:ext cx="4468226" cy="4623816"/>
          </a:xfrm>
        </p:spPr>
        <p:txBody>
          <a:bodyPr/>
          <a:lstStyle/>
          <a:p>
            <a:r>
              <a:rPr lang="en-US" dirty="0" smtClean="0"/>
              <a:t>Autonomy: an agent’s response to an external signal</a:t>
            </a:r>
          </a:p>
          <a:p>
            <a:pPr lvl="1"/>
            <a:r>
              <a:rPr lang="en-US" dirty="0" smtClean="0"/>
              <a:t>Depends only on the signal</a:t>
            </a:r>
          </a:p>
          <a:p>
            <a:pPr lvl="1"/>
            <a:r>
              <a:rPr lang="en-US" dirty="0" smtClean="0"/>
              <a:t>And the agent’s own state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Two external influences</a:t>
            </a:r>
          </a:p>
          <a:p>
            <a:pPr lvl="1"/>
            <a:r>
              <a:rPr lang="en-US" dirty="0" smtClean="0"/>
              <a:t>Operator input</a:t>
            </a:r>
          </a:p>
          <a:p>
            <a:pPr lvl="1"/>
            <a:r>
              <a:rPr lang="en-US" dirty="0" smtClean="0"/>
              <a:t>Environment signals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316" y="4939449"/>
            <a:ext cx="3419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90"/>
                </a:solidFill>
              </a:rPr>
              <a:t>Management</a:t>
            </a:r>
          </a:p>
          <a:p>
            <a:r>
              <a:rPr lang="en-US" sz="2400" b="1" i="1" dirty="0" smtClean="0">
                <a:solidFill>
                  <a:srgbClr val="000090"/>
                </a:solidFill>
              </a:rPr>
              <a:t>Adjacency Matrix:</a:t>
            </a:r>
          </a:p>
          <a:p>
            <a:r>
              <a:rPr lang="en-US" sz="1600" dirty="0" smtClean="0"/>
              <a:t>Which agents are  affected by human?</a:t>
            </a:r>
          </a:p>
        </p:txBody>
      </p:sp>
      <p:cxnSp>
        <p:nvCxnSpPr>
          <p:cNvPr id="7" name="Shape 6"/>
          <p:cNvCxnSpPr/>
          <p:nvPr/>
        </p:nvCxnSpPr>
        <p:spPr>
          <a:xfrm rot="10800000" flipV="1">
            <a:off x="7183867" y="3848089"/>
            <a:ext cx="382067" cy="468611"/>
          </a:xfrm>
          <a:prstGeom prst="curvedConnector2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98550" y="4274522"/>
            <a:ext cx="7099300" cy="533400"/>
          </a:xfrm>
          <a:prstGeom prst="rect">
            <a:avLst/>
          </a:prstGeom>
        </p:spPr>
      </p:pic>
      <p:cxnSp>
        <p:nvCxnSpPr>
          <p:cNvPr id="9" name="Shape 8"/>
          <p:cNvCxnSpPr/>
          <p:nvPr/>
        </p:nvCxnSpPr>
        <p:spPr>
          <a:xfrm flipV="1">
            <a:off x="3921279" y="4939449"/>
            <a:ext cx="446327" cy="488398"/>
          </a:xfrm>
          <a:prstGeom prst="curvedConnector2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73812" y="3386424"/>
            <a:ext cx="139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90"/>
                </a:solidFill>
              </a:rPr>
              <a:t>Notional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1850" y="5246688"/>
            <a:ext cx="35687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Design:</a:t>
            </a:r>
            <a:br>
              <a:rPr lang="en-US" dirty="0" smtClean="0"/>
            </a:br>
            <a:r>
              <a:rPr lang="en-US" dirty="0" smtClean="0"/>
              <a:t>Human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4598" y="1773936"/>
            <a:ext cx="5036408" cy="4623816"/>
          </a:xfrm>
        </p:spPr>
        <p:txBody>
          <a:bodyPr>
            <a:normAutofit/>
          </a:bodyPr>
          <a:lstStyle/>
          <a:p>
            <a:r>
              <a:rPr lang="en-US" dirty="0" smtClean="0"/>
              <a:t>State-of-the-Art</a:t>
            </a:r>
          </a:p>
          <a:p>
            <a:pPr lvl="1"/>
            <a:r>
              <a:rPr lang="en-US" dirty="0" smtClean="0"/>
              <a:t>Centralized leader with decentralized formation</a:t>
            </a:r>
          </a:p>
          <a:p>
            <a:pPr lvl="1"/>
            <a:r>
              <a:rPr lang="en-US" dirty="0" smtClean="0"/>
              <a:t>Centralized selection of model parameters</a:t>
            </a:r>
          </a:p>
          <a:p>
            <a:pPr lvl="1"/>
            <a:r>
              <a:rPr lang="en-US" dirty="0" smtClean="0"/>
              <a:t>Decentralized w/o human</a:t>
            </a:r>
          </a:p>
          <a:p>
            <a:pPr lvl="1"/>
            <a:r>
              <a:rPr lang="en-US" dirty="0" smtClean="0"/>
              <a:t>Ad hoc </a:t>
            </a:r>
          </a:p>
          <a:p>
            <a:r>
              <a:rPr lang="en-US" b="1" i="1" dirty="0" smtClean="0"/>
              <a:t>Leaders and Predators</a:t>
            </a:r>
          </a:p>
          <a:p>
            <a:pPr lvl="1"/>
            <a:r>
              <a:rPr lang="en-US" dirty="0" err="1" smtClean="0"/>
              <a:t>Sumpter</a:t>
            </a:r>
            <a:r>
              <a:rPr lang="en-US" dirty="0" smtClean="0"/>
              <a:t>: what is a leader?</a:t>
            </a:r>
          </a:p>
          <a:p>
            <a:pPr lvl="1"/>
            <a:r>
              <a:rPr lang="en-US" dirty="0" smtClean="0"/>
              <a:t>Decentralized leader influence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49" y="2262884"/>
            <a:ext cx="4473751" cy="383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Design: </a:t>
            </a:r>
            <a:br>
              <a:rPr lang="en-US" dirty="0" smtClean="0"/>
            </a:br>
            <a:r>
              <a:rPr lang="en-US" sz="4000" dirty="0" smtClean="0"/>
              <a:t>One natural &amp; one artificial structure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573" y="1773936"/>
            <a:ext cx="4414627" cy="4623816"/>
          </a:xfrm>
        </p:spPr>
        <p:txBody>
          <a:bodyPr/>
          <a:lstStyle/>
          <a:p>
            <a:r>
              <a:rPr lang="en-US" dirty="0" smtClean="0"/>
              <a:t>Bio-mimetic</a:t>
            </a:r>
          </a:p>
          <a:p>
            <a:pPr lvl="1"/>
            <a:r>
              <a:rPr lang="en-US" dirty="0" smtClean="0"/>
              <a:t>Imitate a biological system</a:t>
            </a:r>
          </a:p>
          <a:p>
            <a:pPr lvl="1"/>
            <a:r>
              <a:rPr lang="en-US" dirty="0" smtClean="0"/>
              <a:t>Zoomorphic agents</a:t>
            </a:r>
          </a:p>
          <a:p>
            <a:pPr lvl="1"/>
            <a:r>
              <a:rPr lang="en-US" dirty="0" err="1" smtClean="0"/>
              <a:t>Couzin</a:t>
            </a:r>
            <a:r>
              <a:rPr lang="en-US" dirty="0" smtClean="0"/>
              <a:t> et al., 2002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495800" cy="4623816"/>
          </a:xfrm>
        </p:spPr>
        <p:txBody>
          <a:bodyPr/>
          <a:lstStyle/>
          <a:p>
            <a:r>
              <a:rPr lang="en-US" dirty="0" err="1" smtClean="0"/>
              <a:t>Physico</a:t>
            </a:r>
            <a:r>
              <a:rPr lang="en-US" dirty="0" smtClean="0"/>
              <a:t>-mimetic</a:t>
            </a:r>
          </a:p>
          <a:p>
            <a:pPr lvl="1"/>
            <a:r>
              <a:rPr lang="en-US" dirty="0" smtClean="0"/>
              <a:t>Imitate an artificial system</a:t>
            </a:r>
          </a:p>
          <a:p>
            <a:pPr lvl="1"/>
            <a:r>
              <a:rPr lang="en-US" dirty="0" smtClean="0"/>
              <a:t>Point-mass agents</a:t>
            </a:r>
          </a:p>
          <a:p>
            <a:pPr lvl="1"/>
            <a:r>
              <a:rPr lang="en-US" dirty="0" smtClean="0"/>
              <a:t>Spears et al.,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8829" t="13134" r="17036" b="23881"/>
          <a:stretch>
            <a:fillRect/>
          </a:stretch>
        </p:blipFill>
        <p:spPr>
          <a:xfrm>
            <a:off x="657852" y="3892894"/>
            <a:ext cx="3990348" cy="2942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3205"/>
          <a:stretch>
            <a:fillRect/>
          </a:stretch>
        </p:blipFill>
        <p:spPr>
          <a:xfrm>
            <a:off x="5459761" y="3892894"/>
            <a:ext cx="3095657" cy="293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1340</TotalTime>
  <Words>1022</Words>
  <Application>Microsoft Macintosh PowerPoint</Application>
  <PresentationFormat>On-screen Show (4:3)</PresentationFormat>
  <Paragraphs>261</Paragraphs>
  <Slides>28</Slides>
  <Notes>4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Module</vt:lpstr>
      <vt:lpstr>Toward Human-Interaction with Bio-Inspired Robot Teams</vt:lpstr>
      <vt:lpstr>What types of problems</vt:lpstr>
      <vt:lpstr>Which Types of Bio-Inspired Teams?</vt:lpstr>
      <vt:lpstr>Model Class:  Inter-Agent Influence + External Influence</vt:lpstr>
      <vt:lpstr>HuBIRT Model: Connectivity and Sparseness</vt:lpstr>
      <vt:lpstr>Inter-agent Connectivity: Structured Topologies</vt:lpstr>
      <vt:lpstr>Model: Human Influence</vt:lpstr>
      <vt:lpstr>Experiment Design: Human Influence</vt:lpstr>
      <vt:lpstr>Experiment Design:  One natural &amp; one artificial structure</vt:lpstr>
      <vt:lpstr>Building Intuition w/ Experiments: How relevant to real robots?</vt:lpstr>
      <vt:lpstr>Sample Models: Physico-mimetic</vt:lpstr>
      <vt:lpstr>Sample Models: Bio-mimetic</vt:lpstr>
      <vt:lpstr>Metrics: time histories</vt:lpstr>
      <vt:lpstr>What Types of Human Influence? Empirical Correlates w/ Performance</vt:lpstr>
      <vt:lpstr>What Types of Human Influence? Empirical Correlates?</vt:lpstr>
      <vt:lpstr>What Types of Topologies? Empirical Correlates w/ Performance</vt:lpstr>
      <vt:lpstr>Communication Requirements Empirical Results</vt:lpstr>
      <vt:lpstr>Phase I:  Partially Observable Collectives</vt:lpstr>
      <vt:lpstr>Phase II: Multi-operator Management</vt:lpstr>
      <vt:lpstr>Phase III: Include Autonomy</vt:lpstr>
      <vt:lpstr>Information and HuBIRT: Phase III continued …</vt:lpstr>
      <vt:lpstr>Filling out the Spectrum: Phase III continued …</vt:lpstr>
      <vt:lpstr>Team Capacity: Phase III continued …</vt:lpstr>
      <vt:lpstr>Operator Modulation: Phase III continued …</vt:lpstr>
      <vt:lpstr>HuBIRT Organizational Tolerance: Phase III continued …</vt:lpstr>
      <vt:lpstr>Insights</vt:lpstr>
      <vt:lpstr>Phase IV:  Necessity &amp; Sufficiency</vt:lpstr>
      <vt:lpstr>Sometimes 2&lt;2x1: Environment Constraints</vt:lpstr>
    </vt:vector>
  </TitlesOfParts>
  <Company>Brigham Young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Human-Interaction with Bio-Inspired Robot Teams</dc:title>
  <dc:creator>Michael Goodrich</dc:creator>
  <cp:lastModifiedBy>Michael Goodrich</cp:lastModifiedBy>
  <cp:revision>149</cp:revision>
  <dcterms:created xsi:type="dcterms:W3CDTF">2011-04-07T11:35:43Z</dcterms:created>
  <dcterms:modified xsi:type="dcterms:W3CDTF">2011-04-07T12:49:03Z</dcterms:modified>
</cp:coreProperties>
</file>