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00"/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52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B30AD-C3DD-471D-B9B6-6995751A48EF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2218-4291-4040-BC2D-40273C9F99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nes\Desktop\Fractal_terrain_texture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05800" cy="1470025"/>
          </a:xfrm>
        </p:spPr>
        <p:txBody>
          <a:bodyPr/>
          <a:lstStyle/>
          <a:p>
            <a:r>
              <a:rPr lang="en-US" dirty="0" smtClean="0"/>
              <a:t>Midpoint Displacement for Terrain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255" y="3886200"/>
            <a:ext cx="75438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CS 658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Midpoint Displacement in 2D</a:t>
            </a:r>
            <a:endParaRPr lang="en-US" dirty="0"/>
          </a:p>
        </p:txBody>
      </p:sp>
      <p:sp>
        <p:nvSpPr>
          <p:cNvPr id="1997" name="TextBox 1996"/>
          <p:cNvSpPr txBox="1"/>
          <p:nvPr/>
        </p:nvSpPr>
        <p:spPr>
          <a:xfrm>
            <a:off x="5334000" y="1600200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Initially, the elevation is constant and known.</a:t>
            </a:r>
          </a:p>
          <a:p>
            <a:r>
              <a:rPr lang="en-US" dirty="0" smtClean="0"/>
              <a:t>Take the average of those 4 elevations, displace the average and assign that to the displacement of the midpoint of the square formed by those 4 corners. </a:t>
            </a:r>
          </a:p>
          <a:p>
            <a:r>
              <a:rPr lang="en-US" dirty="0" smtClean="0"/>
              <a:t>The amount of displacement is a </a:t>
            </a:r>
            <a:r>
              <a:rPr lang="en-US" dirty="0" err="1" smtClean="0"/>
              <a:t>fucntion</a:t>
            </a:r>
            <a:r>
              <a:rPr lang="en-US" dirty="0" smtClean="0"/>
              <a:t> of the distance between the points and the “roughness” of the terrain. </a:t>
            </a:r>
          </a:p>
          <a:p>
            <a:r>
              <a:rPr lang="en-US" dirty="0" smtClean="0"/>
              <a:t>This forms diamonds (hard to see in the first step). </a:t>
            </a:r>
            <a:endParaRPr lang="en-US" dirty="0"/>
          </a:p>
        </p:txBody>
      </p:sp>
      <p:grpSp>
        <p:nvGrpSpPr>
          <p:cNvPr id="2042" name="Group 2041"/>
          <p:cNvGrpSpPr/>
          <p:nvPr/>
        </p:nvGrpSpPr>
        <p:grpSpPr>
          <a:xfrm>
            <a:off x="883085" y="1579533"/>
            <a:ext cx="3713967" cy="3703319"/>
            <a:chOff x="883085" y="1579533"/>
            <a:chExt cx="3713967" cy="3703319"/>
          </a:xfrm>
        </p:grpSpPr>
        <p:grpSp>
          <p:nvGrpSpPr>
            <p:cNvPr id="2036" name="Group 2035"/>
            <p:cNvGrpSpPr/>
            <p:nvPr/>
          </p:nvGrpSpPr>
          <p:grpSpPr>
            <a:xfrm>
              <a:off x="914400" y="1600200"/>
              <a:ext cx="3657600" cy="3657600"/>
              <a:chOff x="914400" y="1600200"/>
              <a:chExt cx="3657600" cy="3657600"/>
            </a:xfrm>
          </p:grpSpPr>
          <p:cxnSp>
            <p:nvCxnSpPr>
              <p:cNvPr id="2009" name="Straight Connector 2008"/>
              <p:cNvCxnSpPr/>
              <p:nvPr/>
            </p:nvCxnSpPr>
            <p:spPr>
              <a:xfrm>
                <a:off x="914400" y="16002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0" name="Straight Connector 2009"/>
              <p:cNvCxnSpPr/>
              <p:nvPr/>
            </p:nvCxnSpPr>
            <p:spPr>
              <a:xfrm>
                <a:off x="914400" y="20574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1" name="Straight Connector 2010"/>
              <p:cNvCxnSpPr/>
              <p:nvPr/>
            </p:nvCxnSpPr>
            <p:spPr>
              <a:xfrm>
                <a:off x="914400" y="25146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2" name="Straight Connector 2011"/>
              <p:cNvCxnSpPr/>
              <p:nvPr/>
            </p:nvCxnSpPr>
            <p:spPr>
              <a:xfrm>
                <a:off x="914400" y="29718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3" name="Straight Connector 2012"/>
              <p:cNvCxnSpPr/>
              <p:nvPr/>
            </p:nvCxnSpPr>
            <p:spPr>
              <a:xfrm>
                <a:off x="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4" name="Straight Connector 2013"/>
              <p:cNvCxnSpPr/>
              <p:nvPr/>
            </p:nvCxnSpPr>
            <p:spPr>
              <a:xfrm>
                <a:off x="914400" y="38862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5" name="Straight Connector 2014"/>
              <p:cNvCxnSpPr/>
              <p:nvPr/>
            </p:nvCxnSpPr>
            <p:spPr>
              <a:xfrm>
                <a:off x="914400" y="43434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6" name="Straight Connector 2015"/>
              <p:cNvCxnSpPr/>
              <p:nvPr/>
            </p:nvCxnSpPr>
            <p:spPr>
              <a:xfrm>
                <a:off x="914400" y="48006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7" name="Straight Connector 2016"/>
              <p:cNvCxnSpPr/>
              <p:nvPr/>
            </p:nvCxnSpPr>
            <p:spPr>
              <a:xfrm>
                <a:off x="914400" y="52578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7" name="Straight Connector 2026"/>
              <p:cNvCxnSpPr/>
              <p:nvPr/>
            </p:nvCxnSpPr>
            <p:spPr>
              <a:xfrm rot="16200000">
                <a:off x="-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8" name="Straight Connector 2027"/>
              <p:cNvCxnSpPr/>
              <p:nvPr/>
            </p:nvCxnSpPr>
            <p:spPr>
              <a:xfrm rot="16200000">
                <a:off x="-457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9" name="Straight Connector 2028"/>
              <p:cNvCxnSpPr/>
              <p:nvPr/>
            </p:nvCxnSpPr>
            <p:spPr>
              <a:xfrm rot="16200000">
                <a:off x="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0" name="Straight Connector 2029"/>
              <p:cNvCxnSpPr/>
              <p:nvPr/>
            </p:nvCxnSpPr>
            <p:spPr>
              <a:xfrm rot="16200000">
                <a:off x="457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1" name="Straight Connector 2030"/>
              <p:cNvCxnSpPr/>
              <p:nvPr/>
            </p:nvCxnSpPr>
            <p:spPr>
              <a:xfrm rot="16200000">
                <a:off x="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2" name="Straight Connector 2031"/>
              <p:cNvCxnSpPr/>
              <p:nvPr/>
            </p:nvCxnSpPr>
            <p:spPr>
              <a:xfrm rot="16200000">
                <a:off x="13716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3" name="Straight Connector 2032"/>
              <p:cNvCxnSpPr/>
              <p:nvPr/>
            </p:nvCxnSpPr>
            <p:spPr>
              <a:xfrm rot="16200000">
                <a:off x="18288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4" name="Straight Connector 2033"/>
              <p:cNvCxnSpPr/>
              <p:nvPr/>
            </p:nvCxnSpPr>
            <p:spPr>
              <a:xfrm rot="16200000">
                <a:off x="22860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5" name="Straight Connector 2034"/>
              <p:cNvCxnSpPr/>
              <p:nvPr/>
            </p:nvCxnSpPr>
            <p:spPr>
              <a:xfrm rot="16200000">
                <a:off x="2743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37" name="Oval 2036"/>
            <p:cNvSpPr/>
            <p:nvPr/>
          </p:nvSpPr>
          <p:spPr>
            <a:xfrm>
              <a:off x="889348" y="1581411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8" name="Oval 2037"/>
            <p:cNvSpPr/>
            <p:nvPr/>
          </p:nvSpPr>
          <p:spPr>
            <a:xfrm>
              <a:off x="4551333" y="15795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9" name="Oval 2038"/>
            <p:cNvSpPr/>
            <p:nvPr/>
          </p:nvSpPr>
          <p:spPr>
            <a:xfrm>
              <a:off x="4551333" y="52371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0" name="Oval 2039"/>
            <p:cNvSpPr/>
            <p:nvPr/>
          </p:nvSpPr>
          <p:spPr>
            <a:xfrm>
              <a:off x="883085" y="52371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1" name="Oval 2040"/>
            <p:cNvSpPr/>
            <p:nvPr/>
          </p:nvSpPr>
          <p:spPr>
            <a:xfrm>
              <a:off x="2718148" y="3409167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Midpoint Displacement in 2D</a:t>
            </a:r>
            <a:endParaRPr lang="en-US" dirty="0"/>
          </a:p>
        </p:txBody>
      </p:sp>
      <p:sp>
        <p:nvSpPr>
          <p:cNvPr id="1006" name="Diamond 1005"/>
          <p:cNvSpPr/>
          <p:nvPr/>
        </p:nvSpPr>
        <p:spPr>
          <a:xfrm>
            <a:off x="1540341" y="3815323"/>
            <a:ext cx="2490385" cy="2389236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Diamond 1011"/>
          <p:cNvSpPr/>
          <p:nvPr/>
        </p:nvSpPr>
        <p:spPr>
          <a:xfrm>
            <a:off x="304800" y="2620296"/>
            <a:ext cx="2490385" cy="2389236"/>
          </a:xfrm>
          <a:prstGeom prst="diamond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Diamond 999"/>
          <p:cNvSpPr/>
          <p:nvPr/>
        </p:nvSpPr>
        <p:spPr>
          <a:xfrm>
            <a:off x="2775882" y="2600631"/>
            <a:ext cx="2490385" cy="2389236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Diamond 993"/>
          <p:cNvSpPr/>
          <p:nvPr/>
        </p:nvSpPr>
        <p:spPr>
          <a:xfrm>
            <a:off x="1527814" y="1402915"/>
            <a:ext cx="2490385" cy="2389236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TextBox 1996"/>
          <p:cNvSpPr txBox="1"/>
          <p:nvPr/>
        </p:nvSpPr>
        <p:spPr>
          <a:xfrm>
            <a:off x="5334000" y="1600200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Initially, the elevation is constant and known.</a:t>
            </a:r>
          </a:p>
          <a:p>
            <a:r>
              <a:rPr lang="en-US" dirty="0" smtClean="0"/>
              <a:t>Take the average of those 4 elevations, displace the average and assign that to the displacement of the midpoint of the square formed by those 4 corners. </a:t>
            </a:r>
          </a:p>
          <a:p>
            <a:r>
              <a:rPr lang="en-US" dirty="0" smtClean="0"/>
              <a:t>The amount of displacement is a </a:t>
            </a:r>
            <a:r>
              <a:rPr lang="en-US" dirty="0" err="1" smtClean="0"/>
              <a:t>fucntion</a:t>
            </a:r>
            <a:r>
              <a:rPr lang="en-US" dirty="0" smtClean="0"/>
              <a:t> of the distance between the points and the “roughness” of the terrain. </a:t>
            </a:r>
          </a:p>
          <a:p>
            <a:r>
              <a:rPr lang="en-US" dirty="0" smtClean="0"/>
              <a:t>This forms diamonds (hard to see in the first step). </a:t>
            </a:r>
            <a:endParaRPr lang="en-US" dirty="0"/>
          </a:p>
        </p:txBody>
      </p:sp>
      <p:grpSp>
        <p:nvGrpSpPr>
          <p:cNvPr id="1024" name="Group 1023"/>
          <p:cNvGrpSpPr/>
          <p:nvPr/>
        </p:nvGrpSpPr>
        <p:grpSpPr>
          <a:xfrm>
            <a:off x="1524000" y="2590800"/>
            <a:ext cx="2514600" cy="2438400"/>
            <a:chOff x="883085" y="1579533"/>
            <a:chExt cx="3713967" cy="3703319"/>
          </a:xfrm>
        </p:grpSpPr>
        <p:grpSp>
          <p:nvGrpSpPr>
            <p:cNvPr id="1030" name="Group 2035"/>
            <p:cNvGrpSpPr/>
            <p:nvPr/>
          </p:nvGrpSpPr>
          <p:grpSpPr>
            <a:xfrm>
              <a:off x="914400" y="1600200"/>
              <a:ext cx="3657600" cy="3657600"/>
              <a:chOff x="914400" y="1600200"/>
              <a:chExt cx="3657600" cy="3657600"/>
            </a:xfrm>
          </p:grpSpPr>
          <p:cxnSp>
            <p:nvCxnSpPr>
              <p:cNvPr id="1056" name="Straight Connector 1055"/>
              <p:cNvCxnSpPr/>
              <p:nvPr/>
            </p:nvCxnSpPr>
            <p:spPr>
              <a:xfrm>
                <a:off x="914400" y="16002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7" name="Straight Connector 1056"/>
              <p:cNvCxnSpPr/>
              <p:nvPr/>
            </p:nvCxnSpPr>
            <p:spPr>
              <a:xfrm>
                <a:off x="914400" y="20574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8" name="Straight Connector 1057"/>
              <p:cNvCxnSpPr/>
              <p:nvPr/>
            </p:nvCxnSpPr>
            <p:spPr>
              <a:xfrm>
                <a:off x="914400" y="25146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9" name="Straight Connector 1058"/>
              <p:cNvCxnSpPr/>
              <p:nvPr/>
            </p:nvCxnSpPr>
            <p:spPr>
              <a:xfrm>
                <a:off x="914400" y="29718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0" name="Straight Connector 1059"/>
              <p:cNvCxnSpPr/>
              <p:nvPr/>
            </p:nvCxnSpPr>
            <p:spPr>
              <a:xfrm>
                <a:off x="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1" name="Straight Connector 1060"/>
              <p:cNvCxnSpPr/>
              <p:nvPr/>
            </p:nvCxnSpPr>
            <p:spPr>
              <a:xfrm>
                <a:off x="914400" y="38862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2" name="Straight Connector 1061"/>
              <p:cNvCxnSpPr/>
              <p:nvPr/>
            </p:nvCxnSpPr>
            <p:spPr>
              <a:xfrm>
                <a:off x="914400" y="43434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3" name="Straight Connector 1062"/>
              <p:cNvCxnSpPr/>
              <p:nvPr/>
            </p:nvCxnSpPr>
            <p:spPr>
              <a:xfrm>
                <a:off x="914400" y="48006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4" name="Straight Connector 1063"/>
              <p:cNvCxnSpPr/>
              <p:nvPr/>
            </p:nvCxnSpPr>
            <p:spPr>
              <a:xfrm>
                <a:off x="914400" y="52578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5" name="Straight Connector 1064"/>
              <p:cNvCxnSpPr/>
              <p:nvPr/>
            </p:nvCxnSpPr>
            <p:spPr>
              <a:xfrm rot="16200000">
                <a:off x="-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6" name="Straight Connector 1065"/>
              <p:cNvCxnSpPr/>
              <p:nvPr/>
            </p:nvCxnSpPr>
            <p:spPr>
              <a:xfrm rot="16200000">
                <a:off x="-457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7" name="Straight Connector 1066"/>
              <p:cNvCxnSpPr/>
              <p:nvPr/>
            </p:nvCxnSpPr>
            <p:spPr>
              <a:xfrm rot="16200000">
                <a:off x="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8" name="Straight Connector 1067"/>
              <p:cNvCxnSpPr/>
              <p:nvPr/>
            </p:nvCxnSpPr>
            <p:spPr>
              <a:xfrm rot="16200000">
                <a:off x="457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9" name="Straight Connector 1068"/>
              <p:cNvCxnSpPr/>
              <p:nvPr/>
            </p:nvCxnSpPr>
            <p:spPr>
              <a:xfrm rot="16200000">
                <a:off x="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0" name="Straight Connector 1069"/>
              <p:cNvCxnSpPr/>
              <p:nvPr/>
            </p:nvCxnSpPr>
            <p:spPr>
              <a:xfrm rot="16200000">
                <a:off x="13716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1" name="Straight Connector 1070"/>
              <p:cNvCxnSpPr/>
              <p:nvPr/>
            </p:nvCxnSpPr>
            <p:spPr>
              <a:xfrm rot="16200000">
                <a:off x="18288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2" name="Straight Connector 1071"/>
              <p:cNvCxnSpPr/>
              <p:nvPr/>
            </p:nvCxnSpPr>
            <p:spPr>
              <a:xfrm rot="16200000">
                <a:off x="22860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3" name="Straight Connector 1072"/>
              <p:cNvCxnSpPr/>
              <p:nvPr/>
            </p:nvCxnSpPr>
            <p:spPr>
              <a:xfrm rot="16200000">
                <a:off x="2743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6" name="Oval 1035"/>
            <p:cNvSpPr/>
            <p:nvPr/>
          </p:nvSpPr>
          <p:spPr>
            <a:xfrm>
              <a:off x="889348" y="1581411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Oval 1041"/>
            <p:cNvSpPr/>
            <p:nvPr/>
          </p:nvSpPr>
          <p:spPr>
            <a:xfrm>
              <a:off x="4551333" y="15795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Oval 1047"/>
            <p:cNvSpPr/>
            <p:nvPr/>
          </p:nvSpPr>
          <p:spPr>
            <a:xfrm>
              <a:off x="4551333" y="52371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Oval 1053"/>
            <p:cNvSpPr/>
            <p:nvPr/>
          </p:nvSpPr>
          <p:spPr>
            <a:xfrm>
              <a:off x="883085" y="52371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Oval 1054"/>
            <p:cNvSpPr/>
            <p:nvPr/>
          </p:nvSpPr>
          <p:spPr>
            <a:xfrm>
              <a:off x="2718148" y="3409167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Midpoint Displacement in 2D</a:t>
            </a:r>
            <a:endParaRPr lang="en-US" dirty="0"/>
          </a:p>
        </p:txBody>
      </p:sp>
      <p:sp>
        <p:nvSpPr>
          <p:cNvPr id="1006" name="Diamond 1005"/>
          <p:cNvSpPr/>
          <p:nvPr/>
        </p:nvSpPr>
        <p:spPr>
          <a:xfrm>
            <a:off x="1540341" y="3859164"/>
            <a:ext cx="2490385" cy="2389236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Diamond 1011"/>
          <p:cNvSpPr/>
          <p:nvPr/>
        </p:nvSpPr>
        <p:spPr>
          <a:xfrm>
            <a:off x="304800" y="2620296"/>
            <a:ext cx="2490385" cy="2389236"/>
          </a:xfrm>
          <a:prstGeom prst="diamond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Diamond 999"/>
          <p:cNvSpPr/>
          <p:nvPr/>
        </p:nvSpPr>
        <p:spPr>
          <a:xfrm>
            <a:off x="2775882" y="2600631"/>
            <a:ext cx="2490385" cy="2389236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Diamond 993"/>
          <p:cNvSpPr/>
          <p:nvPr/>
        </p:nvSpPr>
        <p:spPr>
          <a:xfrm>
            <a:off x="1540340" y="1371600"/>
            <a:ext cx="2490385" cy="2389236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TextBox 1996"/>
          <p:cNvSpPr txBox="1"/>
          <p:nvPr/>
        </p:nvSpPr>
        <p:spPr>
          <a:xfrm>
            <a:off x="5334000" y="1600200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For each diamond, </a:t>
            </a:r>
          </a:p>
          <a:p>
            <a:r>
              <a:rPr lang="en-US" dirty="0" smtClean="0"/>
              <a:t>Find the midpoint.</a:t>
            </a:r>
          </a:p>
          <a:p>
            <a:r>
              <a:rPr lang="en-US" dirty="0" smtClean="0"/>
              <a:t>Find the average elevation of the corners of the diamond. </a:t>
            </a:r>
          </a:p>
          <a:p>
            <a:r>
              <a:rPr lang="en-US" dirty="0" smtClean="0"/>
              <a:t>Displace the midpoint. </a:t>
            </a:r>
          </a:p>
          <a:p>
            <a:r>
              <a:rPr lang="en-US" dirty="0" smtClean="0"/>
              <a:t>Assign that value to the midpoint.</a:t>
            </a:r>
          </a:p>
          <a:p>
            <a:r>
              <a:rPr lang="en-US" dirty="0" smtClean="0"/>
              <a:t>(Shown here for just the blue diamond)</a:t>
            </a:r>
          </a:p>
          <a:p>
            <a:endParaRPr lang="en-US" dirty="0" smtClean="0"/>
          </a:p>
          <a:p>
            <a:r>
              <a:rPr lang="en-US" dirty="0" smtClean="0"/>
              <a:t>Thought question:  what do you do about the corner which lies off the grid?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024" name="Group 1023"/>
          <p:cNvGrpSpPr/>
          <p:nvPr/>
        </p:nvGrpSpPr>
        <p:grpSpPr>
          <a:xfrm>
            <a:off x="1528241" y="1371600"/>
            <a:ext cx="2510360" cy="3641105"/>
            <a:chOff x="889348" y="-272131"/>
            <a:chExt cx="3707704" cy="5529931"/>
          </a:xfrm>
        </p:grpSpPr>
        <p:grpSp>
          <p:nvGrpSpPr>
            <p:cNvPr id="1030" name="Group 2035"/>
            <p:cNvGrpSpPr/>
            <p:nvPr/>
          </p:nvGrpSpPr>
          <p:grpSpPr>
            <a:xfrm>
              <a:off x="914400" y="1600200"/>
              <a:ext cx="3657600" cy="3657600"/>
              <a:chOff x="914400" y="1600200"/>
              <a:chExt cx="3657600" cy="3657600"/>
            </a:xfrm>
          </p:grpSpPr>
          <p:cxnSp>
            <p:nvCxnSpPr>
              <p:cNvPr id="1056" name="Straight Connector 1055"/>
              <p:cNvCxnSpPr/>
              <p:nvPr/>
            </p:nvCxnSpPr>
            <p:spPr>
              <a:xfrm>
                <a:off x="914400" y="16002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7" name="Straight Connector 1056"/>
              <p:cNvCxnSpPr/>
              <p:nvPr/>
            </p:nvCxnSpPr>
            <p:spPr>
              <a:xfrm>
                <a:off x="914400" y="20574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8" name="Straight Connector 1057"/>
              <p:cNvCxnSpPr/>
              <p:nvPr/>
            </p:nvCxnSpPr>
            <p:spPr>
              <a:xfrm>
                <a:off x="914400" y="25146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9" name="Straight Connector 1058"/>
              <p:cNvCxnSpPr/>
              <p:nvPr/>
            </p:nvCxnSpPr>
            <p:spPr>
              <a:xfrm>
                <a:off x="914400" y="29718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0" name="Straight Connector 1059"/>
              <p:cNvCxnSpPr/>
              <p:nvPr/>
            </p:nvCxnSpPr>
            <p:spPr>
              <a:xfrm>
                <a:off x="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1" name="Straight Connector 1060"/>
              <p:cNvCxnSpPr/>
              <p:nvPr/>
            </p:nvCxnSpPr>
            <p:spPr>
              <a:xfrm>
                <a:off x="914400" y="38862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2" name="Straight Connector 1061"/>
              <p:cNvCxnSpPr/>
              <p:nvPr/>
            </p:nvCxnSpPr>
            <p:spPr>
              <a:xfrm>
                <a:off x="914400" y="43434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3" name="Straight Connector 1062"/>
              <p:cNvCxnSpPr/>
              <p:nvPr/>
            </p:nvCxnSpPr>
            <p:spPr>
              <a:xfrm>
                <a:off x="914400" y="48006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4" name="Straight Connector 1063"/>
              <p:cNvCxnSpPr/>
              <p:nvPr/>
            </p:nvCxnSpPr>
            <p:spPr>
              <a:xfrm>
                <a:off x="914400" y="52578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5" name="Straight Connector 1064"/>
              <p:cNvCxnSpPr/>
              <p:nvPr/>
            </p:nvCxnSpPr>
            <p:spPr>
              <a:xfrm rot="16200000">
                <a:off x="-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6" name="Straight Connector 1065"/>
              <p:cNvCxnSpPr/>
              <p:nvPr/>
            </p:nvCxnSpPr>
            <p:spPr>
              <a:xfrm rot="16200000">
                <a:off x="-457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7" name="Straight Connector 1066"/>
              <p:cNvCxnSpPr/>
              <p:nvPr/>
            </p:nvCxnSpPr>
            <p:spPr>
              <a:xfrm rot="16200000">
                <a:off x="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8" name="Straight Connector 1067"/>
              <p:cNvCxnSpPr/>
              <p:nvPr/>
            </p:nvCxnSpPr>
            <p:spPr>
              <a:xfrm rot="16200000">
                <a:off x="457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9" name="Straight Connector 1068"/>
              <p:cNvCxnSpPr/>
              <p:nvPr/>
            </p:nvCxnSpPr>
            <p:spPr>
              <a:xfrm rot="16200000">
                <a:off x="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0" name="Straight Connector 1069"/>
              <p:cNvCxnSpPr/>
              <p:nvPr/>
            </p:nvCxnSpPr>
            <p:spPr>
              <a:xfrm rot="16200000">
                <a:off x="13716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1" name="Straight Connector 1070"/>
              <p:cNvCxnSpPr/>
              <p:nvPr/>
            </p:nvCxnSpPr>
            <p:spPr>
              <a:xfrm rot="16200000">
                <a:off x="18288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2" name="Straight Connector 1071"/>
              <p:cNvCxnSpPr/>
              <p:nvPr/>
            </p:nvCxnSpPr>
            <p:spPr>
              <a:xfrm rot="16200000">
                <a:off x="22860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3" name="Straight Connector 1072"/>
              <p:cNvCxnSpPr/>
              <p:nvPr/>
            </p:nvCxnSpPr>
            <p:spPr>
              <a:xfrm rot="16200000">
                <a:off x="2743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6" name="Oval 1035"/>
            <p:cNvSpPr/>
            <p:nvPr/>
          </p:nvSpPr>
          <p:spPr>
            <a:xfrm>
              <a:off x="889348" y="1581411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Oval 1041"/>
            <p:cNvSpPr/>
            <p:nvPr/>
          </p:nvSpPr>
          <p:spPr>
            <a:xfrm>
              <a:off x="4551333" y="15795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Oval 1054"/>
            <p:cNvSpPr/>
            <p:nvPr/>
          </p:nvSpPr>
          <p:spPr>
            <a:xfrm>
              <a:off x="2718148" y="3409167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Oval 1073"/>
            <p:cNvSpPr/>
            <p:nvPr/>
          </p:nvSpPr>
          <p:spPr>
            <a:xfrm>
              <a:off x="2722338" y="-272131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Oval 1074"/>
            <p:cNvSpPr/>
            <p:nvPr/>
          </p:nvSpPr>
          <p:spPr>
            <a:xfrm>
              <a:off x="2720796" y="157953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Midpoint Displacement in 2D</a:t>
            </a:r>
            <a:endParaRPr lang="en-US" dirty="0"/>
          </a:p>
        </p:txBody>
      </p:sp>
      <p:sp>
        <p:nvSpPr>
          <p:cNvPr id="1006" name="Diamond 1005"/>
          <p:cNvSpPr/>
          <p:nvPr/>
        </p:nvSpPr>
        <p:spPr>
          <a:xfrm>
            <a:off x="1540341" y="3859164"/>
            <a:ext cx="2490385" cy="2389236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Diamond 1011"/>
          <p:cNvSpPr/>
          <p:nvPr/>
        </p:nvSpPr>
        <p:spPr>
          <a:xfrm>
            <a:off x="304800" y="2620296"/>
            <a:ext cx="2490385" cy="2389236"/>
          </a:xfrm>
          <a:prstGeom prst="diamond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Diamond 999"/>
          <p:cNvSpPr/>
          <p:nvPr/>
        </p:nvSpPr>
        <p:spPr>
          <a:xfrm>
            <a:off x="2775882" y="2600631"/>
            <a:ext cx="2490385" cy="2389236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Diamond 993"/>
          <p:cNvSpPr/>
          <p:nvPr/>
        </p:nvSpPr>
        <p:spPr>
          <a:xfrm>
            <a:off x="1540340" y="1371600"/>
            <a:ext cx="2490385" cy="2389236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TextBox 1996"/>
          <p:cNvSpPr txBox="1"/>
          <p:nvPr/>
        </p:nvSpPr>
        <p:spPr>
          <a:xfrm>
            <a:off x="5334000" y="1600200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For each diamond, </a:t>
            </a:r>
          </a:p>
          <a:p>
            <a:r>
              <a:rPr lang="en-US" dirty="0" smtClean="0"/>
              <a:t>Find the midpoint.</a:t>
            </a:r>
          </a:p>
          <a:p>
            <a:r>
              <a:rPr lang="en-US" dirty="0" smtClean="0"/>
              <a:t>Find the average elevation of the corners of the diamond. </a:t>
            </a:r>
          </a:p>
          <a:p>
            <a:r>
              <a:rPr lang="en-US" dirty="0" smtClean="0"/>
              <a:t>Displace the midpoint. </a:t>
            </a:r>
          </a:p>
          <a:p>
            <a:r>
              <a:rPr lang="en-US" dirty="0" smtClean="0"/>
              <a:t>Assign that value to the midpoint.</a:t>
            </a:r>
          </a:p>
          <a:p>
            <a:endParaRPr lang="en-US" dirty="0" smtClean="0"/>
          </a:p>
          <a:p>
            <a:r>
              <a:rPr lang="en-US" dirty="0" smtClean="0"/>
              <a:t>Points with known elevations are shown in red. </a:t>
            </a:r>
          </a:p>
          <a:p>
            <a:endParaRPr lang="en-US" dirty="0"/>
          </a:p>
          <a:p>
            <a:r>
              <a:rPr lang="en-US" dirty="0" smtClean="0"/>
              <a:t>Now we have boxes again. </a:t>
            </a:r>
          </a:p>
          <a:p>
            <a:endParaRPr lang="en-US" dirty="0"/>
          </a:p>
          <a:p>
            <a:r>
              <a:rPr lang="en-US" dirty="0" smtClean="0"/>
              <a:t>Repeat step 1 with smaller boxes.</a:t>
            </a:r>
          </a:p>
        </p:txBody>
      </p:sp>
      <p:sp>
        <p:nvSpPr>
          <p:cNvPr id="1024" name="Rectangle 1023"/>
          <p:cNvSpPr/>
          <p:nvPr/>
        </p:nvSpPr>
        <p:spPr>
          <a:xfrm>
            <a:off x="1562622" y="2565748"/>
            <a:ext cx="1219200" cy="1219200"/>
          </a:xfrm>
          <a:prstGeom prst="rect">
            <a:avLst/>
          </a:prstGeom>
          <a:solidFill>
            <a:srgbClr val="00B050">
              <a:alpha val="50196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2800611" y="2565748"/>
            <a:ext cx="1219200" cy="1219200"/>
          </a:xfrm>
          <a:prstGeom prst="rect">
            <a:avLst/>
          </a:prstGeom>
          <a:solidFill>
            <a:srgbClr val="FFC000">
              <a:alpha val="50196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/>
        </p:nvSpPr>
        <p:spPr>
          <a:xfrm>
            <a:off x="2780778" y="3810000"/>
            <a:ext cx="1219200" cy="1219200"/>
          </a:xfrm>
          <a:prstGeom prst="rect">
            <a:avLst/>
          </a:prstGeom>
          <a:solidFill>
            <a:srgbClr val="FFFF00">
              <a:alpha val="50196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/>
        </p:nvSpPr>
        <p:spPr>
          <a:xfrm>
            <a:off x="1561578" y="3810000"/>
            <a:ext cx="1219200" cy="1219200"/>
          </a:xfrm>
          <a:prstGeom prst="rect">
            <a:avLst/>
          </a:prstGeom>
          <a:solidFill>
            <a:srgbClr val="00B0F0">
              <a:alpha val="50196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5" name="Group 2035"/>
          <p:cNvGrpSpPr/>
          <p:nvPr/>
        </p:nvGrpSpPr>
        <p:grpSpPr>
          <a:xfrm>
            <a:off x="1545203" y="2604410"/>
            <a:ext cx="2476436" cy="2408295"/>
            <a:chOff x="914400" y="1600200"/>
            <a:chExt cx="3657600" cy="3657600"/>
          </a:xfrm>
        </p:grpSpPr>
        <p:cxnSp>
          <p:nvCxnSpPr>
            <p:cNvPr id="1061" name="Straight Connector 1060"/>
            <p:cNvCxnSpPr/>
            <p:nvPr/>
          </p:nvCxnSpPr>
          <p:spPr>
            <a:xfrm>
              <a:off x="914400" y="16002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2" name="Straight Connector 1061"/>
            <p:cNvCxnSpPr/>
            <p:nvPr/>
          </p:nvCxnSpPr>
          <p:spPr>
            <a:xfrm>
              <a:off x="914400" y="20574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3" name="Straight Connector 1062"/>
            <p:cNvCxnSpPr/>
            <p:nvPr/>
          </p:nvCxnSpPr>
          <p:spPr>
            <a:xfrm>
              <a:off x="914400" y="25146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4" name="Straight Connector 1063"/>
            <p:cNvCxnSpPr/>
            <p:nvPr/>
          </p:nvCxnSpPr>
          <p:spPr>
            <a:xfrm>
              <a:off x="914400" y="29718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5" name="Straight Connector 1064"/>
            <p:cNvCxnSpPr/>
            <p:nvPr/>
          </p:nvCxnSpPr>
          <p:spPr>
            <a:xfrm>
              <a:off x="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6" name="Straight Connector 1065"/>
            <p:cNvCxnSpPr/>
            <p:nvPr/>
          </p:nvCxnSpPr>
          <p:spPr>
            <a:xfrm>
              <a:off x="914400" y="38862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7" name="Straight Connector 1066"/>
            <p:cNvCxnSpPr/>
            <p:nvPr/>
          </p:nvCxnSpPr>
          <p:spPr>
            <a:xfrm>
              <a:off x="914400" y="43434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8" name="Straight Connector 1067"/>
            <p:cNvCxnSpPr/>
            <p:nvPr/>
          </p:nvCxnSpPr>
          <p:spPr>
            <a:xfrm>
              <a:off x="914400" y="48006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9" name="Straight Connector 1068"/>
            <p:cNvCxnSpPr/>
            <p:nvPr/>
          </p:nvCxnSpPr>
          <p:spPr>
            <a:xfrm>
              <a:off x="914400" y="52578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0" name="Straight Connector 1069"/>
            <p:cNvCxnSpPr/>
            <p:nvPr/>
          </p:nvCxnSpPr>
          <p:spPr>
            <a:xfrm rot="16200000">
              <a:off x="-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1" name="Straight Connector 1070"/>
            <p:cNvCxnSpPr/>
            <p:nvPr/>
          </p:nvCxnSpPr>
          <p:spPr>
            <a:xfrm rot="16200000">
              <a:off x="-457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2" name="Straight Connector 1071"/>
            <p:cNvCxnSpPr/>
            <p:nvPr/>
          </p:nvCxnSpPr>
          <p:spPr>
            <a:xfrm rot="16200000">
              <a:off x="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3" name="Straight Connector 1072"/>
            <p:cNvCxnSpPr/>
            <p:nvPr/>
          </p:nvCxnSpPr>
          <p:spPr>
            <a:xfrm rot="16200000">
              <a:off x="457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4" name="Straight Connector 1073"/>
            <p:cNvCxnSpPr/>
            <p:nvPr/>
          </p:nvCxnSpPr>
          <p:spPr>
            <a:xfrm rot="16200000">
              <a:off x="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5" name="Straight Connector 1074"/>
            <p:cNvCxnSpPr/>
            <p:nvPr/>
          </p:nvCxnSpPr>
          <p:spPr>
            <a:xfrm rot="16200000">
              <a:off x="13716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6" name="Straight Connector 1075"/>
            <p:cNvCxnSpPr/>
            <p:nvPr/>
          </p:nvCxnSpPr>
          <p:spPr>
            <a:xfrm rot="16200000">
              <a:off x="18288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7" name="Straight Connector 1076"/>
            <p:cNvCxnSpPr/>
            <p:nvPr/>
          </p:nvCxnSpPr>
          <p:spPr>
            <a:xfrm rot="16200000">
              <a:off x="22860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8" name="Straight Connector 1077"/>
            <p:cNvCxnSpPr/>
            <p:nvPr/>
          </p:nvCxnSpPr>
          <p:spPr>
            <a:xfrm rot="16200000">
              <a:off x="2743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6" name="Oval 1055"/>
          <p:cNvSpPr/>
          <p:nvPr/>
        </p:nvSpPr>
        <p:spPr>
          <a:xfrm>
            <a:off x="1528241" y="2592039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Oval 1056"/>
          <p:cNvSpPr/>
          <p:nvPr/>
        </p:nvSpPr>
        <p:spPr>
          <a:xfrm>
            <a:off x="4007646" y="259080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Oval 1057"/>
          <p:cNvSpPr/>
          <p:nvPr/>
        </p:nvSpPr>
        <p:spPr>
          <a:xfrm>
            <a:off x="2766459" y="3795499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Oval 1059"/>
          <p:cNvSpPr/>
          <p:nvPr/>
        </p:nvSpPr>
        <p:spPr>
          <a:xfrm>
            <a:off x="2768252" y="259080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Oval 1078"/>
          <p:cNvSpPr/>
          <p:nvPr/>
        </p:nvSpPr>
        <p:spPr>
          <a:xfrm>
            <a:off x="1524000" y="49990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Oval 1079"/>
          <p:cNvSpPr/>
          <p:nvPr/>
        </p:nvSpPr>
        <p:spPr>
          <a:xfrm>
            <a:off x="4003405" y="499786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Oval 1080"/>
          <p:cNvSpPr/>
          <p:nvPr/>
        </p:nvSpPr>
        <p:spPr>
          <a:xfrm>
            <a:off x="2764011" y="4997858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Oval 1081"/>
          <p:cNvSpPr/>
          <p:nvPr/>
        </p:nvSpPr>
        <p:spPr>
          <a:xfrm>
            <a:off x="4007645" y="379121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Oval 1082"/>
          <p:cNvSpPr/>
          <p:nvPr/>
        </p:nvSpPr>
        <p:spPr>
          <a:xfrm>
            <a:off x="1524000" y="3786923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Midpoint Displacement in 2D</a:t>
            </a:r>
            <a:endParaRPr lang="en-US" dirty="0"/>
          </a:p>
        </p:txBody>
      </p:sp>
      <p:sp>
        <p:nvSpPr>
          <p:cNvPr id="1997" name="TextBox 1996"/>
          <p:cNvSpPr txBox="1"/>
          <p:nvPr/>
        </p:nvSpPr>
        <p:spPr>
          <a:xfrm>
            <a:off x="5334000" y="1600200"/>
            <a:ext cx="365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 (second time through)</a:t>
            </a:r>
          </a:p>
          <a:p>
            <a:r>
              <a:rPr lang="en-US" dirty="0" smtClean="0"/>
              <a:t>For each box,</a:t>
            </a:r>
          </a:p>
          <a:p>
            <a:r>
              <a:rPr lang="en-US" dirty="0" smtClean="0"/>
              <a:t>Find the average elevation of the corners. </a:t>
            </a:r>
          </a:p>
          <a:p>
            <a:r>
              <a:rPr lang="en-US" dirty="0" smtClean="0"/>
              <a:t>Displace that and assign it to the midpoint. </a:t>
            </a:r>
          </a:p>
          <a:p>
            <a:endParaRPr lang="en-US" dirty="0"/>
          </a:p>
          <a:p>
            <a:r>
              <a:rPr lang="en-US" dirty="0" smtClean="0"/>
              <a:t>Shown for each box using a different color for the points used for each box.</a:t>
            </a:r>
          </a:p>
          <a:p>
            <a:endParaRPr lang="en-US" dirty="0"/>
          </a:p>
          <a:p>
            <a:r>
              <a:rPr lang="en-US" dirty="0" smtClean="0"/>
              <a:t>Some points are used more than once.</a:t>
            </a:r>
          </a:p>
          <a:p>
            <a:endParaRPr lang="en-US" dirty="0"/>
          </a:p>
          <a:p>
            <a:r>
              <a:rPr lang="en-US" dirty="0" smtClean="0"/>
              <a:t>Now we have diamonds again.  Repeat step 2. </a:t>
            </a:r>
          </a:p>
        </p:txBody>
      </p:sp>
      <p:sp>
        <p:nvSpPr>
          <p:cNvPr id="1024" name="Rectangle 1023"/>
          <p:cNvSpPr/>
          <p:nvPr/>
        </p:nvSpPr>
        <p:spPr>
          <a:xfrm>
            <a:off x="1562622" y="2578274"/>
            <a:ext cx="1219200" cy="1219200"/>
          </a:xfrm>
          <a:prstGeom prst="rect">
            <a:avLst/>
          </a:prstGeom>
          <a:solidFill>
            <a:srgbClr val="92D050">
              <a:alpha val="50196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2800611" y="2565748"/>
            <a:ext cx="1219200" cy="1219200"/>
          </a:xfrm>
          <a:prstGeom prst="rect">
            <a:avLst/>
          </a:prstGeom>
          <a:solidFill>
            <a:srgbClr val="FFC000">
              <a:alpha val="50196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/>
        </p:nvSpPr>
        <p:spPr>
          <a:xfrm>
            <a:off x="2780778" y="3810000"/>
            <a:ext cx="1219200" cy="1219200"/>
          </a:xfrm>
          <a:prstGeom prst="rect">
            <a:avLst/>
          </a:prstGeom>
          <a:solidFill>
            <a:srgbClr val="FFFF00">
              <a:alpha val="16078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/>
        </p:nvSpPr>
        <p:spPr>
          <a:xfrm>
            <a:off x="1561578" y="3810000"/>
            <a:ext cx="1219200" cy="1219200"/>
          </a:xfrm>
          <a:prstGeom prst="rect">
            <a:avLst/>
          </a:prstGeom>
          <a:solidFill>
            <a:srgbClr val="00B0F0">
              <a:alpha val="27843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1" name="Straight Connector 1060"/>
          <p:cNvCxnSpPr/>
          <p:nvPr/>
        </p:nvCxnSpPr>
        <p:spPr>
          <a:xfrm>
            <a:off x="1545203" y="2604410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Straight Connector 1061"/>
          <p:cNvCxnSpPr/>
          <p:nvPr/>
        </p:nvCxnSpPr>
        <p:spPr>
          <a:xfrm>
            <a:off x="1545203" y="2905447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Straight Connector 1062"/>
          <p:cNvCxnSpPr/>
          <p:nvPr/>
        </p:nvCxnSpPr>
        <p:spPr>
          <a:xfrm>
            <a:off x="1545203" y="3206484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Straight Connector 1063"/>
          <p:cNvCxnSpPr/>
          <p:nvPr/>
        </p:nvCxnSpPr>
        <p:spPr>
          <a:xfrm>
            <a:off x="1545203" y="3507521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Straight Connector 1064"/>
          <p:cNvCxnSpPr/>
          <p:nvPr/>
        </p:nvCxnSpPr>
        <p:spPr>
          <a:xfrm>
            <a:off x="1545203" y="3808558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Straight Connector 1065"/>
          <p:cNvCxnSpPr/>
          <p:nvPr/>
        </p:nvCxnSpPr>
        <p:spPr>
          <a:xfrm>
            <a:off x="1545203" y="4109594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Straight Connector 1066"/>
          <p:cNvCxnSpPr/>
          <p:nvPr/>
        </p:nvCxnSpPr>
        <p:spPr>
          <a:xfrm>
            <a:off x="1545203" y="4410631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Straight Connector 1067"/>
          <p:cNvCxnSpPr/>
          <p:nvPr/>
        </p:nvCxnSpPr>
        <p:spPr>
          <a:xfrm>
            <a:off x="1545203" y="4711668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Straight Connector 1068"/>
          <p:cNvCxnSpPr/>
          <p:nvPr/>
        </p:nvCxnSpPr>
        <p:spPr>
          <a:xfrm>
            <a:off x="1545203" y="5012705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Straight Connector 1069"/>
          <p:cNvCxnSpPr/>
          <p:nvPr/>
        </p:nvCxnSpPr>
        <p:spPr>
          <a:xfrm rot="16200000">
            <a:off x="341056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Straight Connector 1070"/>
          <p:cNvCxnSpPr/>
          <p:nvPr/>
        </p:nvCxnSpPr>
        <p:spPr>
          <a:xfrm rot="16200000">
            <a:off x="650610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Straight Connector 1071"/>
          <p:cNvCxnSpPr/>
          <p:nvPr/>
        </p:nvCxnSpPr>
        <p:spPr>
          <a:xfrm rot="16200000">
            <a:off x="960165" y="379494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Straight Connector 1072"/>
          <p:cNvCxnSpPr/>
          <p:nvPr/>
        </p:nvCxnSpPr>
        <p:spPr>
          <a:xfrm rot="16200000">
            <a:off x="1269719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4" name="Straight Connector 1073"/>
          <p:cNvCxnSpPr/>
          <p:nvPr/>
        </p:nvCxnSpPr>
        <p:spPr>
          <a:xfrm rot="16200000">
            <a:off x="1579274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Straight Connector 1074"/>
          <p:cNvCxnSpPr/>
          <p:nvPr/>
        </p:nvCxnSpPr>
        <p:spPr>
          <a:xfrm rot="16200000">
            <a:off x="1888828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Straight Connector 1075"/>
          <p:cNvCxnSpPr/>
          <p:nvPr/>
        </p:nvCxnSpPr>
        <p:spPr>
          <a:xfrm rot="16200000">
            <a:off x="2198383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Straight Connector 1076"/>
          <p:cNvCxnSpPr/>
          <p:nvPr/>
        </p:nvCxnSpPr>
        <p:spPr>
          <a:xfrm rot="16200000">
            <a:off x="2507937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8" name="Straight Connector 1077"/>
          <p:cNvCxnSpPr/>
          <p:nvPr/>
        </p:nvCxnSpPr>
        <p:spPr>
          <a:xfrm rot="16200000">
            <a:off x="2817491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6" name="Oval 1055"/>
          <p:cNvSpPr/>
          <p:nvPr/>
        </p:nvSpPr>
        <p:spPr>
          <a:xfrm>
            <a:off x="1528241" y="2592039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Oval 1056"/>
          <p:cNvSpPr/>
          <p:nvPr/>
        </p:nvSpPr>
        <p:spPr>
          <a:xfrm>
            <a:off x="4007646" y="259080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Oval 1057"/>
          <p:cNvSpPr/>
          <p:nvPr/>
        </p:nvSpPr>
        <p:spPr>
          <a:xfrm>
            <a:off x="2747670" y="3795499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Oval 1059"/>
          <p:cNvSpPr/>
          <p:nvPr/>
        </p:nvSpPr>
        <p:spPr>
          <a:xfrm>
            <a:off x="2749463" y="2590800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Oval 1078"/>
          <p:cNvSpPr/>
          <p:nvPr/>
        </p:nvSpPr>
        <p:spPr>
          <a:xfrm>
            <a:off x="1524000" y="49990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Oval 1079"/>
          <p:cNvSpPr/>
          <p:nvPr/>
        </p:nvSpPr>
        <p:spPr>
          <a:xfrm>
            <a:off x="4003405" y="499786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Oval 1080"/>
          <p:cNvSpPr/>
          <p:nvPr/>
        </p:nvSpPr>
        <p:spPr>
          <a:xfrm>
            <a:off x="2751485" y="4997858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Oval 1081"/>
          <p:cNvSpPr/>
          <p:nvPr/>
        </p:nvSpPr>
        <p:spPr>
          <a:xfrm>
            <a:off x="4007645" y="377868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Oval 1082"/>
          <p:cNvSpPr/>
          <p:nvPr/>
        </p:nvSpPr>
        <p:spPr>
          <a:xfrm>
            <a:off x="1524000" y="3786923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152749" y="3195349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385519" y="318787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391782" y="439576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147530" y="4394548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788085" y="3779897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789878" y="2587724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747670" y="3824839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524000" y="3816263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07645" y="3816263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788085" y="3830001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787041" y="49990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iamond 51"/>
          <p:cNvSpPr/>
          <p:nvPr/>
        </p:nvSpPr>
        <p:spPr>
          <a:xfrm>
            <a:off x="2819400" y="3200400"/>
            <a:ext cx="1143000" cy="1212937"/>
          </a:xfrm>
          <a:prstGeom prst="diamond">
            <a:avLst/>
          </a:prstGeom>
          <a:solidFill>
            <a:schemeClr val="accent3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/>
          <p:cNvSpPr/>
          <p:nvPr/>
        </p:nvSpPr>
        <p:spPr>
          <a:xfrm>
            <a:off x="3429000" y="2590800"/>
            <a:ext cx="1143000" cy="1212937"/>
          </a:xfrm>
          <a:prstGeom prst="diamond">
            <a:avLst/>
          </a:prstGeom>
          <a:solidFill>
            <a:schemeClr val="bg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3"/>
          <p:cNvSpPr/>
          <p:nvPr/>
        </p:nvSpPr>
        <p:spPr>
          <a:xfrm>
            <a:off x="3422737" y="3816263"/>
            <a:ext cx="1143000" cy="1212937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2819400" y="1981200"/>
            <a:ext cx="1143000" cy="1212937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1593937" y="3200399"/>
            <a:ext cx="1143000" cy="1212937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2825663" y="4419600"/>
            <a:ext cx="1143000" cy="1212937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2216063" y="3810000"/>
            <a:ext cx="1143000" cy="1212937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1606463" y="4419600"/>
            <a:ext cx="1143000" cy="1212937"/>
          </a:xfrm>
          <a:prstGeom prst="diamond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996863" y="3822526"/>
            <a:ext cx="1143000" cy="1212937"/>
          </a:xfrm>
          <a:prstGeom prst="diamond">
            <a:avLst/>
          </a:prstGeom>
          <a:solidFill>
            <a:schemeClr val="accent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990600" y="2590800"/>
            <a:ext cx="1143000" cy="1212937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1606463" y="1987463"/>
            <a:ext cx="1143000" cy="1212937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2209800" y="2597063"/>
            <a:ext cx="1143000" cy="1212937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Midpoint Displacement in 2D</a:t>
            </a:r>
            <a:endParaRPr lang="en-US" dirty="0"/>
          </a:p>
        </p:txBody>
      </p:sp>
      <p:sp>
        <p:nvSpPr>
          <p:cNvPr id="1997" name="TextBox 1996"/>
          <p:cNvSpPr txBox="1"/>
          <p:nvPr/>
        </p:nvSpPr>
        <p:spPr>
          <a:xfrm>
            <a:off x="5334000" y="1600200"/>
            <a:ext cx="365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 (second time through)</a:t>
            </a:r>
          </a:p>
          <a:p>
            <a:r>
              <a:rPr lang="en-US" dirty="0" smtClean="0"/>
              <a:t>For each box,</a:t>
            </a:r>
          </a:p>
          <a:p>
            <a:r>
              <a:rPr lang="en-US" dirty="0" smtClean="0"/>
              <a:t>Find the average elevation of the corners. </a:t>
            </a:r>
          </a:p>
          <a:p>
            <a:r>
              <a:rPr lang="en-US" dirty="0" smtClean="0"/>
              <a:t>Displace that and assign it to the midpoint. </a:t>
            </a:r>
          </a:p>
          <a:p>
            <a:endParaRPr lang="en-US" dirty="0"/>
          </a:p>
          <a:p>
            <a:r>
              <a:rPr lang="en-US" dirty="0" smtClean="0"/>
              <a:t>Shown for each box using a different color for the points used for each box.</a:t>
            </a:r>
          </a:p>
          <a:p>
            <a:endParaRPr lang="en-US" dirty="0"/>
          </a:p>
          <a:p>
            <a:r>
              <a:rPr lang="en-US" dirty="0" smtClean="0"/>
              <a:t>Some points are used more than once.</a:t>
            </a:r>
          </a:p>
          <a:p>
            <a:endParaRPr lang="en-US" dirty="0"/>
          </a:p>
          <a:p>
            <a:r>
              <a:rPr lang="en-US" dirty="0" smtClean="0"/>
              <a:t>Now we have diamonds again.  </a:t>
            </a:r>
            <a:r>
              <a:rPr lang="en-US" smtClean="0"/>
              <a:t>Repeat step 2. </a:t>
            </a:r>
            <a:endParaRPr lang="en-US" dirty="0" smtClean="0"/>
          </a:p>
        </p:txBody>
      </p:sp>
      <p:sp>
        <p:nvSpPr>
          <p:cNvPr id="1024" name="Rectangle 1023"/>
          <p:cNvSpPr/>
          <p:nvPr/>
        </p:nvSpPr>
        <p:spPr>
          <a:xfrm>
            <a:off x="1562622" y="2578274"/>
            <a:ext cx="1219200" cy="1219200"/>
          </a:xfrm>
          <a:prstGeom prst="rect">
            <a:avLst/>
          </a:prstGeom>
          <a:solidFill>
            <a:srgbClr val="92D050">
              <a:alpha val="50196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2800611" y="2565748"/>
            <a:ext cx="1219200" cy="1219200"/>
          </a:xfrm>
          <a:prstGeom prst="rect">
            <a:avLst/>
          </a:prstGeom>
          <a:solidFill>
            <a:srgbClr val="FFC000">
              <a:alpha val="50196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/>
        </p:nvSpPr>
        <p:spPr>
          <a:xfrm>
            <a:off x="2780778" y="3810000"/>
            <a:ext cx="1219200" cy="1219200"/>
          </a:xfrm>
          <a:prstGeom prst="rect">
            <a:avLst/>
          </a:prstGeom>
          <a:solidFill>
            <a:srgbClr val="FFFF00">
              <a:alpha val="16078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/>
        </p:nvSpPr>
        <p:spPr>
          <a:xfrm>
            <a:off x="1561578" y="3810000"/>
            <a:ext cx="1219200" cy="1219200"/>
          </a:xfrm>
          <a:prstGeom prst="rect">
            <a:avLst/>
          </a:prstGeom>
          <a:solidFill>
            <a:srgbClr val="00B0F0">
              <a:alpha val="27843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1" name="Straight Connector 1060"/>
          <p:cNvCxnSpPr/>
          <p:nvPr/>
        </p:nvCxnSpPr>
        <p:spPr>
          <a:xfrm>
            <a:off x="1545203" y="2604410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Straight Connector 1061"/>
          <p:cNvCxnSpPr/>
          <p:nvPr/>
        </p:nvCxnSpPr>
        <p:spPr>
          <a:xfrm>
            <a:off x="1545203" y="2905447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Straight Connector 1062"/>
          <p:cNvCxnSpPr/>
          <p:nvPr/>
        </p:nvCxnSpPr>
        <p:spPr>
          <a:xfrm>
            <a:off x="1545203" y="3206484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Straight Connector 1063"/>
          <p:cNvCxnSpPr/>
          <p:nvPr/>
        </p:nvCxnSpPr>
        <p:spPr>
          <a:xfrm>
            <a:off x="1545203" y="3507521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Straight Connector 1064"/>
          <p:cNvCxnSpPr/>
          <p:nvPr/>
        </p:nvCxnSpPr>
        <p:spPr>
          <a:xfrm>
            <a:off x="1545203" y="3808558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Straight Connector 1065"/>
          <p:cNvCxnSpPr/>
          <p:nvPr/>
        </p:nvCxnSpPr>
        <p:spPr>
          <a:xfrm>
            <a:off x="1545203" y="4109594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Straight Connector 1066"/>
          <p:cNvCxnSpPr/>
          <p:nvPr/>
        </p:nvCxnSpPr>
        <p:spPr>
          <a:xfrm>
            <a:off x="1545203" y="4410631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Straight Connector 1067"/>
          <p:cNvCxnSpPr/>
          <p:nvPr/>
        </p:nvCxnSpPr>
        <p:spPr>
          <a:xfrm>
            <a:off x="1545203" y="4711668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Straight Connector 1068"/>
          <p:cNvCxnSpPr/>
          <p:nvPr/>
        </p:nvCxnSpPr>
        <p:spPr>
          <a:xfrm>
            <a:off x="1545203" y="5012705"/>
            <a:ext cx="2476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Straight Connector 1069"/>
          <p:cNvCxnSpPr/>
          <p:nvPr/>
        </p:nvCxnSpPr>
        <p:spPr>
          <a:xfrm rot="16200000">
            <a:off x="341056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Straight Connector 1070"/>
          <p:cNvCxnSpPr/>
          <p:nvPr/>
        </p:nvCxnSpPr>
        <p:spPr>
          <a:xfrm rot="16200000">
            <a:off x="650610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Straight Connector 1071"/>
          <p:cNvCxnSpPr/>
          <p:nvPr/>
        </p:nvCxnSpPr>
        <p:spPr>
          <a:xfrm rot="16200000">
            <a:off x="960165" y="379494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Straight Connector 1072"/>
          <p:cNvCxnSpPr/>
          <p:nvPr/>
        </p:nvCxnSpPr>
        <p:spPr>
          <a:xfrm rot="16200000">
            <a:off x="1269719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4" name="Straight Connector 1073"/>
          <p:cNvCxnSpPr/>
          <p:nvPr/>
        </p:nvCxnSpPr>
        <p:spPr>
          <a:xfrm rot="16200000">
            <a:off x="1579274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Straight Connector 1074"/>
          <p:cNvCxnSpPr/>
          <p:nvPr/>
        </p:nvCxnSpPr>
        <p:spPr>
          <a:xfrm rot="16200000">
            <a:off x="1888828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Straight Connector 1075"/>
          <p:cNvCxnSpPr/>
          <p:nvPr/>
        </p:nvCxnSpPr>
        <p:spPr>
          <a:xfrm rot="16200000">
            <a:off x="2198383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Straight Connector 1076"/>
          <p:cNvCxnSpPr/>
          <p:nvPr/>
        </p:nvCxnSpPr>
        <p:spPr>
          <a:xfrm rot="16200000">
            <a:off x="2507937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8" name="Straight Connector 1077"/>
          <p:cNvCxnSpPr/>
          <p:nvPr/>
        </p:nvCxnSpPr>
        <p:spPr>
          <a:xfrm rot="16200000">
            <a:off x="2817491" y="3808558"/>
            <a:ext cx="2408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6" name="Oval 1055"/>
          <p:cNvSpPr/>
          <p:nvPr/>
        </p:nvSpPr>
        <p:spPr>
          <a:xfrm>
            <a:off x="1528241" y="2592039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Oval 1056"/>
          <p:cNvSpPr/>
          <p:nvPr/>
        </p:nvSpPr>
        <p:spPr>
          <a:xfrm>
            <a:off x="4007646" y="259080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Oval 1057"/>
          <p:cNvSpPr/>
          <p:nvPr/>
        </p:nvSpPr>
        <p:spPr>
          <a:xfrm>
            <a:off x="2747670" y="3795499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Oval 1059"/>
          <p:cNvSpPr/>
          <p:nvPr/>
        </p:nvSpPr>
        <p:spPr>
          <a:xfrm>
            <a:off x="2749463" y="2590800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Oval 1078"/>
          <p:cNvSpPr/>
          <p:nvPr/>
        </p:nvSpPr>
        <p:spPr>
          <a:xfrm>
            <a:off x="1524000" y="49990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Oval 1079"/>
          <p:cNvSpPr/>
          <p:nvPr/>
        </p:nvSpPr>
        <p:spPr>
          <a:xfrm>
            <a:off x="4003405" y="499786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Oval 1080"/>
          <p:cNvSpPr/>
          <p:nvPr/>
        </p:nvSpPr>
        <p:spPr>
          <a:xfrm>
            <a:off x="2751485" y="4997858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Oval 1081"/>
          <p:cNvSpPr/>
          <p:nvPr/>
        </p:nvSpPr>
        <p:spPr>
          <a:xfrm>
            <a:off x="4007645" y="377868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Oval 1082"/>
          <p:cNvSpPr/>
          <p:nvPr/>
        </p:nvSpPr>
        <p:spPr>
          <a:xfrm>
            <a:off x="1524000" y="3786923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152749" y="3195349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385519" y="318787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391782" y="439576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147530" y="4394548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788085" y="3779897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789878" y="2587724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747670" y="3824839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524000" y="3816263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07645" y="3816263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788085" y="3830001"/>
            <a:ext cx="30955" cy="30103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787041" y="49990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iamond 51"/>
          <p:cNvSpPr/>
          <p:nvPr/>
        </p:nvSpPr>
        <p:spPr>
          <a:xfrm>
            <a:off x="2819400" y="3200400"/>
            <a:ext cx="1143000" cy="1212937"/>
          </a:xfrm>
          <a:prstGeom prst="diamond">
            <a:avLst/>
          </a:prstGeom>
          <a:solidFill>
            <a:schemeClr val="accent3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/>
          <p:cNvSpPr/>
          <p:nvPr/>
        </p:nvSpPr>
        <p:spPr>
          <a:xfrm>
            <a:off x="3429000" y="2590800"/>
            <a:ext cx="1143000" cy="1212937"/>
          </a:xfrm>
          <a:prstGeom prst="diamond">
            <a:avLst/>
          </a:prstGeom>
          <a:solidFill>
            <a:schemeClr val="bg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3"/>
          <p:cNvSpPr/>
          <p:nvPr/>
        </p:nvSpPr>
        <p:spPr>
          <a:xfrm>
            <a:off x="3422737" y="3816263"/>
            <a:ext cx="1143000" cy="1212937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2819400" y="1981200"/>
            <a:ext cx="1143000" cy="1212937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1593937" y="3200399"/>
            <a:ext cx="1143000" cy="1212937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2825663" y="4419600"/>
            <a:ext cx="1143000" cy="1212937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2216063" y="3810000"/>
            <a:ext cx="1143000" cy="1212937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1606463" y="4419600"/>
            <a:ext cx="1143000" cy="1212937"/>
          </a:xfrm>
          <a:prstGeom prst="diamond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996863" y="3822526"/>
            <a:ext cx="1143000" cy="1212937"/>
          </a:xfrm>
          <a:prstGeom prst="diamond">
            <a:avLst/>
          </a:prstGeom>
          <a:solidFill>
            <a:schemeClr val="accent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990600" y="2590800"/>
            <a:ext cx="1143000" cy="1212937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1606463" y="1987463"/>
            <a:ext cx="1143000" cy="1212937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2209800" y="2597063"/>
            <a:ext cx="1143000" cy="1212937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Midpoint Displacement in 2D</a:t>
            </a:r>
            <a:endParaRPr lang="en-US" dirty="0"/>
          </a:p>
        </p:txBody>
      </p:sp>
      <p:sp>
        <p:nvSpPr>
          <p:cNvPr id="1997" name="TextBox 1996"/>
          <p:cNvSpPr txBox="1"/>
          <p:nvPr/>
        </p:nvSpPr>
        <p:spPr>
          <a:xfrm>
            <a:off x="5334000" y="1600200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Points with known elevation in red</a:t>
            </a:r>
          </a:p>
          <a:p>
            <a:endParaRPr lang="en-US" dirty="0"/>
          </a:p>
          <a:p>
            <a:r>
              <a:rPr lang="en-US" dirty="0" smtClean="0"/>
              <a:t>Step 2 (second time)</a:t>
            </a:r>
          </a:p>
          <a:p>
            <a:r>
              <a:rPr lang="en-US" dirty="0" smtClean="0"/>
              <a:t>For each diamond, </a:t>
            </a:r>
          </a:p>
          <a:p>
            <a:r>
              <a:rPr lang="en-US" dirty="0" smtClean="0"/>
              <a:t>Find the average elevation of the corners</a:t>
            </a:r>
          </a:p>
          <a:p>
            <a:r>
              <a:rPr lang="en-US" dirty="0" smtClean="0"/>
              <a:t>Displace it.</a:t>
            </a:r>
          </a:p>
          <a:p>
            <a:r>
              <a:rPr lang="en-US" dirty="0" smtClean="0"/>
              <a:t>Assign that elevation to the center.</a:t>
            </a:r>
          </a:p>
          <a:p>
            <a:endParaRPr lang="en-US" dirty="0"/>
          </a:p>
          <a:p>
            <a:r>
              <a:rPr lang="en-US" dirty="0" smtClean="0"/>
              <a:t>Again, what to do with corners that lie off the grid?</a:t>
            </a:r>
          </a:p>
          <a:p>
            <a:endParaRPr lang="en-US" dirty="0"/>
          </a:p>
          <a:p>
            <a:r>
              <a:rPr lang="en-US" dirty="0" smtClean="0"/>
              <a:t>Left with boxes. 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516339" y="2589566"/>
            <a:ext cx="2522271" cy="2439633"/>
            <a:chOff x="871761" y="1577663"/>
            <a:chExt cx="3725291" cy="3705189"/>
          </a:xfrm>
        </p:grpSpPr>
        <p:grpSp>
          <p:nvGrpSpPr>
            <p:cNvPr id="59" name="Group 2035"/>
            <p:cNvGrpSpPr/>
            <p:nvPr/>
          </p:nvGrpSpPr>
          <p:grpSpPr>
            <a:xfrm>
              <a:off x="914400" y="1600200"/>
              <a:ext cx="3657600" cy="3657600"/>
              <a:chOff x="914400" y="1600200"/>
              <a:chExt cx="3657600" cy="36576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914400" y="16002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914400" y="20574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914400" y="25146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914400" y="29718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914400" y="38862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914400" y="43434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914400" y="48006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914400" y="52578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>
                <a:off x="-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>
                <a:off x="-457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6200000">
                <a:off x="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>
                <a:off x="457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>
                <a:off x="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>
                <a:off x="13716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>
                <a:off x="18288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6200000">
                <a:off x="22860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>
                <a:off x="2743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Oval 59"/>
            <p:cNvSpPr/>
            <p:nvPr/>
          </p:nvSpPr>
          <p:spPr>
            <a:xfrm>
              <a:off x="889348" y="1581411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551333" y="15795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551333" y="52371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883085" y="52371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718148" y="3409167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811191" y="2478668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3632477" y="2478668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3630400" y="4317389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1811190" y="4320814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4551328" y="3402656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2711544" y="15795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871761" y="3431194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2722866" y="523529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804010" y="1579538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3623221" y="157766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4549249" y="2486342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2711539" y="2488182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873830" y="249002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1811714" y="3404499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2712601" y="4318974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3622737" y="523345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4532874" y="4311306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3623214" y="339867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801932" y="5226037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892326" y="4311306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iamond 51"/>
          <p:cNvSpPr/>
          <p:nvPr/>
        </p:nvSpPr>
        <p:spPr>
          <a:xfrm>
            <a:off x="2819400" y="3200400"/>
            <a:ext cx="1143000" cy="1212937"/>
          </a:xfrm>
          <a:prstGeom prst="diamond">
            <a:avLst/>
          </a:prstGeom>
          <a:solidFill>
            <a:schemeClr val="accent3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/>
          <p:cNvSpPr/>
          <p:nvPr/>
        </p:nvSpPr>
        <p:spPr>
          <a:xfrm>
            <a:off x="3429000" y="2590800"/>
            <a:ext cx="1143000" cy="1212937"/>
          </a:xfrm>
          <a:prstGeom prst="diamond">
            <a:avLst/>
          </a:prstGeom>
          <a:solidFill>
            <a:schemeClr val="bg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3"/>
          <p:cNvSpPr/>
          <p:nvPr/>
        </p:nvSpPr>
        <p:spPr>
          <a:xfrm>
            <a:off x="3422737" y="3816263"/>
            <a:ext cx="1143000" cy="1212937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amond 61"/>
          <p:cNvSpPr/>
          <p:nvPr/>
        </p:nvSpPr>
        <p:spPr>
          <a:xfrm>
            <a:off x="2819400" y="1981200"/>
            <a:ext cx="1143000" cy="1212937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/>
        </p:nvSpPr>
        <p:spPr>
          <a:xfrm>
            <a:off x="1593937" y="3200399"/>
            <a:ext cx="1143000" cy="1212937"/>
          </a:xfrm>
          <a:prstGeom prst="diamond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/>
        </p:nvSpPr>
        <p:spPr>
          <a:xfrm>
            <a:off x="2825663" y="4419600"/>
            <a:ext cx="1143000" cy="1212937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/>
        </p:nvSpPr>
        <p:spPr>
          <a:xfrm>
            <a:off x="2216063" y="3810000"/>
            <a:ext cx="1143000" cy="1212937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amond 65"/>
          <p:cNvSpPr/>
          <p:nvPr/>
        </p:nvSpPr>
        <p:spPr>
          <a:xfrm>
            <a:off x="1606463" y="4419600"/>
            <a:ext cx="1143000" cy="1212937"/>
          </a:xfrm>
          <a:prstGeom prst="diamond">
            <a:avLst/>
          </a:prstGeom>
          <a:solidFill>
            <a:schemeClr val="bg2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/>
        </p:nvSpPr>
        <p:spPr>
          <a:xfrm>
            <a:off x="996863" y="3822526"/>
            <a:ext cx="1143000" cy="1212937"/>
          </a:xfrm>
          <a:prstGeom prst="diamond">
            <a:avLst/>
          </a:prstGeom>
          <a:solidFill>
            <a:schemeClr val="accent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amond 67"/>
          <p:cNvSpPr/>
          <p:nvPr/>
        </p:nvSpPr>
        <p:spPr>
          <a:xfrm>
            <a:off x="990600" y="2590800"/>
            <a:ext cx="1143000" cy="1212937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amond 68"/>
          <p:cNvSpPr/>
          <p:nvPr/>
        </p:nvSpPr>
        <p:spPr>
          <a:xfrm>
            <a:off x="1606463" y="1987463"/>
            <a:ext cx="1143000" cy="1212937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amond 69"/>
          <p:cNvSpPr/>
          <p:nvPr/>
        </p:nvSpPr>
        <p:spPr>
          <a:xfrm>
            <a:off x="2209800" y="2597063"/>
            <a:ext cx="1143000" cy="1212937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Midpoint Displacement in 2D</a:t>
            </a:r>
            <a:endParaRPr lang="en-US" dirty="0"/>
          </a:p>
        </p:txBody>
      </p:sp>
      <p:sp>
        <p:nvSpPr>
          <p:cNvPr id="1997" name="TextBox 1996"/>
          <p:cNvSpPr txBox="1"/>
          <p:nvPr/>
        </p:nvSpPr>
        <p:spPr>
          <a:xfrm>
            <a:off x="5334000" y="1600200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Points with known elevation in red</a:t>
            </a:r>
          </a:p>
          <a:p>
            <a:endParaRPr lang="en-US" dirty="0"/>
          </a:p>
          <a:p>
            <a:r>
              <a:rPr lang="en-US" dirty="0" smtClean="0"/>
              <a:t>Step 2 (second time)</a:t>
            </a:r>
          </a:p>
          <a:p>
            <a:r>
              <a:rPr lang="en-US" dirty="0" smtClean="0"/>
              <a:t>For each diamond, </a:t>
            </a:r>
          </a:p>
          <a:p>
            <a:r>
              <a:rPr lang="en-US" dirty="0" smtClean="0"/>
              <a:t>Find the average elevation of the corners</a:t>
            </a:r>
          </a:p>
          <a:p>
            <a:r>
              <a:rPr lang="en-US" dirty="0" smtClean="0"/>
              <a:t>Displace it.</a:t>
            </a:r>
          </a:p>
          <a:p>
            <a:r>
              <a:rPr lang="en-US" dirty="0" smtClean="0"/>
              <a:t>Assign that elevation to the center.</a:t>
            </a:r>
          </a:p>
          <a:p>
            <a:endParaRPr lang="en-US" dirty="0"/>
          </a:p>
          <a:p>
            <a:r>
              <a:rPr lang="en-US" dirty="0" smtClean="0"/>
              <a:t>Again, what to do with corners that lie off the grid?</a:t>
            </a:r>
          </a:p>
          <a:p>
            <a:endParaRPr lang="en-US" dirty="0"/>
          </a:p>
          <a:p>
            <a:r>
              <a:rPr lang="en-US" dirty="0" smtClean="0"/>
              <a:t>Left with boxes. </a:t>
            </a:r>
          </a:p>
        </p:txBody>
      </p:sp>
      <p:grpSp>
        <p:nvGrpSpPr>
          <p:cNvPr id="3" name="Group 57"/>
          <p:cNvGrpSpPr/>
          <p:nvPr/>
        </p:nvGrpSpPr>
        <p:grpSpPr>
          <a:xfrm>
            <a:off x="1516339" y="2589566"/>
            <a:ext cx="2522271" cy="2439633"/>
            <a:chOff x="871761" y="1577663"/>
            <a:chExt cx="3725291" cy="3705189"/>
          </a:xfrm>
        </p:grpSpPr>
        <p:grpSp>
          <p:nvGrpSpPr>
            <p:cNvPr id="4" name="Group 2035"/>
            <p:cNvGrpSpPr/>
            <p:nvPr/>
          </p:nvGrpSpPr>
          <p:grpSpPr>
            <a:xfrm>
              <a:off x="914400" y="1600200"/>
              <a:ext cx="3657600" cy="3657600"/>
              <a:chOff x="914400" y="1600200"/>
              <a:chExt cx="3657600" cy="36576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914400" y="16002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914400" y="20574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914400" y="25146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914400" y="29718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914400" y="38862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914400" y="43434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914400" y="48006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914400" y="52578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>
                <a:off x="-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>
                <a:off x="-457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6200000">
                <a:off x="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>
                <a:off x="457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>
                <a:off x="9144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>
                <a:off x="13716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>
                <a:off x="18288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6200000">
                <a:off x="22860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>
                <a:off x="2743200" y="3429000"/>
                <a:ext cx="3657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Oval 59"/>
            <p:cNvSpPr/>
            <p:nvPr/>
          </p:nvSpPr>
          <p:spPr>
            <a:xfrm>
              <a:off x="889348" y="1581411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551333" y="15795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551333" y="52371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883085" y="52371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718148" y="3409167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811191" y="2478668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3632477" y="2478668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3630400" y="4317389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1811190" y="4320814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4551328" y="3402656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2711544" y="157953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871761" y="3431194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2722866" y="523529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804010" y="1579538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3623221" y="157766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4549249" y="2486342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2711539" y="2488182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873830" y="249002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1811714" y="3404499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2712601" y="4318974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3622737" y="523345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4532874" y="4311306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3623214" y="339867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1801932" y="5226037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892326" y="4311306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Rectangle 99"/>
          <p:cNvSpPr/>
          <p:nvPr/>
        </p:nvSpPr>
        <p:spPr>
          <a:xfrm>
            <a:off x="1581411" y="2635685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203537" y="2641948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825663" y="2648211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447789" y="2654474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581411" y="3213970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203537" y="3220233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825663" y="3226496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447789" y="3232759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581411" y="3823570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203537" y="3829833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2825663" y="3836096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447789" y="3842359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581411" y="4425863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2203537" y="4432126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825663" y="4438389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447789" y="4444652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35"/>
          <p:cNvGrpSpPr/>
          <p:nvPr/>
        </p:nvGrpSpPr>
        <p:grpSpPr>
          <a:xfrm>
            <a:off x="1545208" y="2604405"/>
            <a:ext cx="2476440" cy="2408299"/>
            <a:chOff x="914400" y="1600200"/>
            <a:chExt cx="3657600" cy="365760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914400" y="16002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914400" y="20574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914400" y="25146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14400" y="29718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914400" y="38862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914400" y="43434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914400" y="48006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914400" y="52578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>
              <a:off x="-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>
              <a:off x="-457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>
              <a:off x="457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>
              <a:off x="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6200000">
              <a:off x="13716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>
              <a:off x="18288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>
              <a:off x="22860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>
              <a:off x="2743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Oval 59"/>
          <p:cNvSpPr/>
          <p:nvPr/>
        </p:nvSpPr>
        <p:spPr>
          <a:xfrm>
            <a:off x="1528247" y="259203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007655" y="25907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007655" y="499909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524006" y="499909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766466" y="379549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152396" y="318282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385528" y="318282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384122" y="4393503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52395" y="4395758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4007652" y="3791209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761995" y="25907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516339" y="3809999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769661" y="499788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147534" y="259080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3379261" y="258956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4006244" y="318787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761992" y="318908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517740" y="31902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152750" y="379242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62711" y="439454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378934" y="499667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3995157" y="43894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3379257" y="378858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46127" y="499179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530263" y="43894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447789" y="2654474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581411" y="3213970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447789" y="3232759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581411" y="3823570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203537" y="3829833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447789" y="3842359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581411" y="4425863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2203537" y="4432126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825663" y="4438389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447789" y="4444652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Midpoint Displacement in 2D</a:t>
            </a:r>
            <a:endParaRPr lang="en-US" dirty="0"/>
          </a:p>
        </p:txBody>
      </p:sp>
      <p:sp>
        <p:nvSpPr>
          <p:cNvPr id="1997" name="TextBox 1996"/>
          <p:cNvSpPr txBox="1"/>
          <p:nvPr/>
        </p:nvSpPr>
        <p:spPr>
          <a:xfrm>
            <a:off x="5334000" y="16002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 (third time)</a:t>
            </a:r>
          </a:p>
          <a:p>
            <a:r>
              <a:rPr lang="en-US" dirty="0" smtClean="0"/>
              <a:t>For each box, </a:t>
            </a:r>
          </a:p>
          <a:p>
            <a:r>
              <a:rPr lang="en-US" dirty="0" smtClean="0"/>
              <a:t>Find the average elevation of the corners</a:t>
            </a:r>
          </a:p>
          <a:p>
            <a:r>
              <a:rPr lang="en-US" dirty="0" smtClean="0"/>
              <a:t>Displace it.</a:t>
            </a:r>
          </a:p>
          <a:p>
            <a:r>
              <a:rPr lang="en-US" dirty="0" smtClean="0"/>
              <a:t>Assign that elevation to the center.</a:t>
            </a:r>
          </a:p>
          <a:p>
            <a:endParaRPr lang="en-US" dirty="0"/>
          </a:p>
          <a:p>
            <a:r>
              <a:rPr lang="en-US" dirty="0" smtClean="0"/>
              <a:t>Now we have diamonds. 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203537" y="3220233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2825663" y="3836096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825663" y="3226496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825663" y="2648211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581411" y="2635685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203537" y="2641948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840714" y="289057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28806" y="410853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1830207" y="348883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842730" y="468803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56577" y="288933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444669" y="410730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446070" y="348760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458593" y="468680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072440" y="288810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060532" y="410606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3061933" y="348636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074456" y="468556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688303" y="288686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3676395" y="410483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677796" y="348513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690319" y="468433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/>
          <p:cNvGrpSpPr/>
          <p:nvPr/>
        </p:nvGrpSpPr>
        <p:grpSpPr>
          <a:xfrm>
            <a:off x="1237989" y="2292263"/>
            <a:ext cx="3092885" cy="3041737"/>
            <a:chOff x="1237989" y="2292263"/>
            <a:chExt cx="3092885" cy="3041737"/>
          </a:xfrm>
          <a:solidFill>
            <a:schemeClr val="bg1">
              <a:lumMod val="95000"/>
            </a:schemeClr>
          </a:solidFill>
        </p:grpSpPr>
        <p:sp>
          <p:nvSpPr>
            <p:cNvPr id="129" name="Diamond 128"/>
            <p:cNvSpPr/>
            <p:nvPr/>
          </p:nvSpPr>
          <p:spPr>
            <a:xfrm>
              <a:off x="1549052" y="2901863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Diamond 144"/>
            <p:cNvSpPr/>
            <p:nvPr/>
          </p:nvSpPr>
          <p:spPr>
            <a:xfrm>
              <a:off x="2164915" y="28956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Diamond 145"/>
            <p:cNvSpPr/>
            <p:nvPr/>
          </p:nvSpPr>
          <p:spPr>
            <a:xfrm>
              <a:off x="2780778" y="2889337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Diamond 146"/>
            <p:cNvSpPr/>
            <p:nvPr/>
          </p:nvSpPr>
          <p:spPr>
            <a:xfrm>
              <a:off x="3396641" y="2889337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1244252" y="2597063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Diamond 148"/>
            <p:cNvSpPr/>
            <p:nvPr/>
          </p:nvSpPr>
          <p:spPr>
            <a:xfrm>
              <a:off x="1860115" y="25908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Diamond 149"/>
            <p:cNvSpPr/>
            <p:nvPr/>
          </p:nvSpPr>
          <p:spPr>
            <a:xfrm>
              <a:off x="2475978" y="2584537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Diamond 150"/>
            <p:cNvSpPr/>
            <p:nvPr/>
          </p:nvSpPr>
          <p:spPr>
            <a:xfrm>
              <a:off x="3091841" y="2584537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Diamond 151"/>
            <p:cNvSpPr/>
            <p:nvPr/>
          </p:nvSpPr>
          <p:spPr>
            <a:xfrm>
              <a:off x="1562622" y="2304789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Diamond 152"/>
            <p:cNvSpPr/>
            <p:nvPr/>
          </p:nvSpPr>
          <p:spPr>
            <a:xfrm>
              <a:off x="2178485" y="2298526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Diamond 153"/>
            <p:cNvSpPr/>
            <p:nvPr/>
          </p:nvSpPr>
          <p:spPr>
            <a:xfrm>
              <a:off x="2794348" y="2292263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Diamond 154"/>
            <p:cNvSpPr/>
            <p:nvPr/>
          </p:nvSpPr>
          <p:spPr>
            <a:xfrm>
              <a:off x="3410211" y="2292263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Diamond 155"/>
            <p:cNvSpPr/>
            <p:nvPr/>
          </p:nvSpPr>
          <p:spPr>
            <a:xfrm>
              <a:off x="1237989" y="3212926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Diamond 156"/>
            <p:cNvSpPr/>
            <p:nvPr/>
          </p:nvSpPr>
          <p:spPr>
            <a:xfrm>
              <a:off x="1853852" y="3206663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iamond 157"/>
            <p:cNvSpPr/>
            <p:nvPr/>
          </p:nvSpPr>
          <p:spPr>
            <a:xfrm>
              <a:off x="2469715" y="32004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iamond 158"/>
            <p:cNvSpPr/>
            <p:nvPr/>
          </p:nvSpPr>
          <p:spPr>
            <a:xfrm>
              <a:off x="3085578" y="32004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iamond 159"/>
            <p:cNvSpPr/>
            <p:nvPr/>
          </p:nvSpPr>
          <p:spPr>
            <a:xfrm>
              <a:off x="1542789" y="3511463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iamond 160"/>
            <p:cNvSpPr/>
            <p:nvPr/>
          </p:nvSpPr>
          <p:spPr>
            <a:xfrm>
              <a:off x="2158652" y="35052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iamond 161"/>
            <p:cNvSpPr/>
            <p:nvPr/>
          </p:nvSpPr>
          <p:spPr>
            <a:xfrm>
              <a:off x="2774515" y="3498937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iamond 162"/>
            <p:cNvSpPr/>
            <p:nvPr/>
          </p:nvSpPr>
          <p:spPr>
            <a:xfrm>
              <a:off x="3390378" y="3498937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iamond 163"/>
            <p:cNvSpPr/>
            <p:nvPr/>
          </p:nvSpPr>
          <p:spPr>
            <a:xfrm>
              <a:off x="1847589" y="3822526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iamond 164"/>
            <p:cNvSpPr/>
            <p:nvPr/>
          </p:nvSpPr>
          <p:spPr>
            <a:xfrm>
              <a:off x="2463452" y="3816263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iamond 165"/>
            <p:cNvSpPr/>
            <p:nvPr/>
          </p:nvSpPr>
          <p:spPr>
            <a:xfrm>
              <a:off x="3079315" y="38100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iamond 166"/>
            <p:cNvSpPr/>
            <p:nvPr/>
          </p:nvSpPr>
          <p:spPr>
            <a:xfrm>
              <a:off x="3695178" y="38100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iamond 167"/>
            <p:cNvSpPr/>
            <p:nvPr/>
          </p:nvSpPr>
          <p:spPr>
            <a:xfrm>
              <a:off x="1536526" y="4133589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iamond 168"/>
            <p:cNvSpPr/>
            <p:nvPr/>
          </p:nvSpPr>
          <p:spPr>
            <a:xfrm>
              <a:off x="2152389" y="4127326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iamond 169"/>
            <p:cNvSpPr/>
            <p:nvPr/>
          </p:nvSpPr>
          <p:spPr>
            <a:xfrm>
              <a:off x="2768252" y="4121063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iamond 170"/>
            <p:cNvSpPr/>
            <p:nvPr/>
          </p:nvSpPr>
          <p:spPr>
            <a:xfrm>
              <a:off x="3384115" y="4121063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iamond 171"/>
            <p:cNvSpPr/>
            <p:nvPr/>
          </p:nvSpPr>
          <p:spPr>
            <a:xfrm>
              <a:off x="1244252" y="4432126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iamond 172"/>
            <p:cNvSpPr/>
            <p:nvPr/>
          </p:nvSpPr>
          <p:spPr>
            <a:xfrm>
              <a:off x="1860115" y="4425863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iamond 173"/>
            <p:cNvSpPr/>
            <p:nvPr/>
          </p:nvSpPr>
          <p:spPr>
            <a:xfrm>
              <a:off x="2475978" y="44196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Diamond 174"/>
            <p:cNvSpPr/>
            <p:nvPr/>
          </p:nvSpPr>
          <p:spPr>
            <a:xfrm>
              <a:off x="3091841" y="44196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Diamond 179"/>
            <p:cNvSpPr/>
            <p:nvPr/>
          </p:nvSpPr>
          <p:spPr>
            <a:xfrm>
              <a:off x="3721274" y="25908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Diamond 180"/>
            <p:cNvSpPr/>
            <p:nvPr/>
          </p:nvSpPr>
          <p:spPr>
            <a:xfrm>
              <a:off x="3708748" y="32004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Diamond 181"/>
            <p:cNvSpPr/>
            <p:nvPr/>
          </p:nvSpPr>
          <p:spPr>
            <a:xfrm>
              <a:off x="3702485" y="4413337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Diamond 182"/>
            <p:cNvSpPr/>
            <p:nvPr/>
          </p:nvSpPr>
          <p:spPr>
            <a:xfrm>
              <a:off x="3396641" y="47244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Diamond 183"/>
            <p:cNvSpPr/>
            <p:nvPr/>
          </p:nvSpPr>
          <p:spPr>
            <a:xfrm>
              <a:off x="2780778" y="4718137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Diamond 184"/>
            <p:cNvSpPr/>
            <p:nvPr/>
          </p:nvSpPr>
          <p:spPr>
            <a:xfrm>
              <a:off x="2164915" y="4711874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Diamond 185"/>
            <p:cNvSpPr/>
            <p:nvPr/>
          </p:nvSpPr>
          <p:spPr>
            <a:xfrm>
              <a:off x="1549052" y="4724400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Diamond 186"/>
            <p:cNvSpPr/>
            <p:nvPr/>
          </p:nvSpPr>
          <p:spPr>
            <a:xfrm>
              <a:off x="1237989" y="3816263"/>
              <a:ext cx="609600" cy="609600"/>
            </a:xfrm>
            <a:prstGeom prst="diamond">
              <a:avLst/>
            </a:prstGeom>
            <a:grp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035"/>
          <p:cNvGrpSpPr/>
          <p:nvPr/>
        </p:nvGrpSpPr>
        <p:grpSpPr>
          <a:xfrm>
            <a:off x="1545208" y="2604405"/>
            <a:ext cx="2476440" cy="2408299"/>
            <a:chOff x="914400" y="1600200"/>
            <a:chExt cx="3657600" cy="365760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914400" y="16002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914400" y="20574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914400" y="25146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14400" y="29718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914400" y="38862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914400" y="43434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914400" y="48006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914400" y="52578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>
              <a:off x="-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>
              <a:off x="-457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>
              <a:off x="457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>
              <a:off x="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6200000">
              <a:off x="13716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>
              <a:off x="18288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>
              <a:off x="22860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>
              <a:off x="2743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Oval 59"/>
          <p:cNvSpPr/>
          <p:nvPr/>
        </p:nvSpPr>
        <p:spPr>
          <a:xfrm>
            <a:off x="1528247" y="259203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007655" y="25907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007655" y="499909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524006" y="499909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766466" y="379549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152396" y="318282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385528" y="318282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384122" y="4393503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52395" y="4395758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4007652" y="3791209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761995" y="25907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516339" y="3809999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769661" y="499788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147534" y="259080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3379261" y="258956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4006244" y="318787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761992" y="318908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517740" y="31902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152750" y="379242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62711" y="439454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378934" y="499667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3995157" y="43894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3379257" y="378858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46127" y="499179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530263" y="43894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447789" y="2654474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581411" y="3213970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447789" y="3232759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581411" y="3823570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203537" y="3829833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447789" y="3842359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581411" y="4425863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2203537" y="4432126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825663" y="4438389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447789" y="4444652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Midpoint Displacement in 2D</a:t>
            </a:r>
            <a:endParaRPr lang="en-US" dirty="0"/>
          </a:p>
        </p:txBody>
      </p:sp>
      <p:sp>
        <p:nvSpPr>
          <p:cNvPr id="1997" name="TextBox 1996"/>
          <p:cNvSpPr txBox="1"/>
          <p:nvPr/>
        </p:nvSpPr>
        <p:spPr>
          <a:xfrm>
            <a:off x="5334000" y="16002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 (third time)</a:t>
            </a:r>
          </a:p>
          <a:p>
            <a:r>
              <a:rPr lang="en-US" dirty="0" smtClean="0"/>
              <a:t>For each box, </a:t>
            </a:r>
          </a:p>
          <a:p>
            <a:r>
              <a:rPr lang="en-US" dirty="0" smtClean="0"/>
              <a:t>Find the average elevation of the corners</a:t>
            </a:r>
          </a:p>
          <a:p>
            <a:r>
              <a:rPr lang="en-US" dirty="0" smtClean="0"/>
              <a:t>Displace it.</a:t>
            </a:r>
          </a:p>
          <a:p>
            <a:r>
              <a:rPr lang="en-US" dirty="0" smtClean="0"/>
              <a:t>Assign that elevation to the center.</a:t>
            </a:r>
          </a:p>
          <a:p>
            <a:endParaRPr lang="en-US" dirty="0"/>
          </a:p>
          <a:p>
            <a:r>
              <a:rPr lang="en-US" dirty="0" smtClean="0"/>
              <a:t>Now we have diamonds. 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203537" y="3220233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2825663" y="3836096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825663" y="3226496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825663" y="2648211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581411" y="2635685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203537" y="2641948"/>
            <a:ext cx="533400" cy="533400"/>
          </a:xfrm>
          <a:prstGeom prst="rect">
            <a:avLst/>
          </a:prstGeom>
          <a:solidFill>
            <a:srgbClr val="D9D9D9">
              <a:alpha val="4902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1840714" y="289057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28806" y="410853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1830207" y="348883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842730" y="468803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56577" y="288933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444669" y="410730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446070" y="348760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458593" y="468680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072440" y="288810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060532" y="410606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3061933" y="348636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074456" y="468556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688303" y="288686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3676395" y="410483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677796" y="348513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690319" y="468433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problem are we solving?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me, it’s making terrain sets for games or movies.</a:t>
            </a:r>
          </a:p>
          <a:p>
            <a:r>
              <a:rPr lang="en-US" dirty="0" smtClean="0"/>
              <a:t>For the field in general, it’s a bit broader.</a:t>
            </a:r>
          </a:p>
          <a:p>
            <a:pPr lvl="1"/>
            <a:r>
              <a:rPr lang="en-US" dirty="0" smtClean="0"/>
              <a:t>Art. </a:t>
            </a:r>
          </a:p>
          <a:p>
            <a:pPr lvl="1"/>
            <a:r>
              <a:rPr lang="en-US" dirty="0" smtClean="0"/>
              <a:t>The connection between fractal geometry and landforms.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7"/>
          <p:cNvGrpSpPr/>
          <p:nvPr/>
        </p:nvGrpSpPr>
        <p:grpSpPr>
          <a:xfrm>
            <a:off x="1237989" y="2292263"/>
            <a:ext cx="3092885" cy="3041737"/>
            <a:chOff x="1237989" y="2292263"/>
            <a:chExt cx="3092885" cy="3041737"/>
          </a:xfrm>
          <a:solidFill>
            <a:schemeClr val="bg1">
              <a:lumMod val="95000"/>
            </a:schemeClr>
          </a:solidFill>
        </p:grpSpPr>
        <p:sp>
          <p:nvSpPr>
            <p:cNvPr id="129" name="Diamond 128"/>
            <p:cNvSpPr/>
            <p:nvPr/>
          </p:nvSpPr>
          <p:spPr>
            <a:xfrm>
              <a:off x="1549052" y="2901863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Diamond 144"/>
            <p:cNvSpPr/>
            <p:nvPr/>
          </p:nvSpPr>
          <p:spPr>
            <a:xfrm>
              <a:off x="2164915" y="28956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Diamond 145"/>
            <p:cNvSpPr/>
            <p:nvPr/>
          </p:nvSpPr>
          <p:spPr>
            <a:xfrm>
              <a:off x="2780778" y="2889337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Diamond 146"/>
            <p:cNvSpPr/>
            <p:nvPr/>
          </p:nvSpPr>
          <p:spPr>
            <a:xfrm>
              <a:off x="3396641" y="2889337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iamond 147"/>
            <p:cNvSpPr/>
            <p:nvPr/>
          </p:nvSpPr>
          <p:spPr>
            <a:xfrm>
              <a:off x="1244252" y="2597063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Diamond 148"/>
            <p:cNvSpPr/>
            <p:nvPr/>
          </p:nvSpPr>
          <p:spPr>
            <a:xfrm>
              <a:off x="1860115" y="25908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Diamond 149"/>
            <p:cNvSpPr/>
            <p:nvPr/>
          </p:nvSpPr>
          <p:spPr>
            <a:xfrm>
              <a:off x="2475978" y="2584537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Diamond 150"/>
            <p:cNvSpPr/>
            <p:nvPr/>
          </p:nvSpPr>
          <p:spPr>
            <a:xfrm>
              <a:off x="3091841" y="2584537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Diamond 151"/>
            <p:cNvSpPr/>
            <p:nvPr/>
          </p:nvSpPr>
          <p:spPr>
            <a:xfrm>
              <a:off x="1562622" y="2304789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Diamond 152"/>
            <p:cNvSpPr/>
            <p:nvPr/>
          </p:nvSpPr>
          <p:spPr>
            <a:xfrm>
              <a:off x="2178485" y="2298526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Diamond 153"/>
            <p:cNvSpPr/>
            <p:nvPr/>
          </p:nvSpPr>
          <p:spPr>
            <a:xfrm>
              <a:off x="2794348" y="2292263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Diamond 154"/>
            <p:cNvSpPr/>
            <p:nvPr/>
          </p:nvSpPr>
          <p:spPr>
            <a:xfrm>
              <a:off x="3410211" y="2292263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Diamond 155"/>
            <p:cNvSpPr/>
            <p:nvPr/>
          </p:nvSpPr>
          <p:spPr>
            <a:xfrm>
              <a:off x="1237989" y="3212926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Diamond 156"/>
            <p:cNvSpPr/>
            <p:nvPr/>
          </p:nvSpPr>
          <p:spPr>
            <a:xfrm>
              <a:off x="1853852" y="3206663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iamond 157"/>
            <p:cNvSpPr/>
            <p:nvPr/>
          </p:nvSpPr>
          <p:spPr>
            <a:xfrm>
              <a:off x="2469715" y="32004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iamond 158"/>
            <p:cNvSpPr/>
            <p:nvPr/>
          </p:nvSpPr>
          <p:spPr>
            <a:xfrm>
              <a:off x="3085578" y="32004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iamond 159"/>
            <p:cNvSpPr/>
            <p:nvPr/>
          </p:nvSpPr>
          <p:spPr>
            <a:xfrm>
              <a:off x="1542789" y="3511463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iamond 160"/>
            <p:cNvSpPr/>
            <p:nvPr/>
          </p:nvSpPr>
          <p:spPr>
            <a:xfrm>
              <a:off x="2158652" y="35052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iamond 161"/>
            <p:cNvSpPr/>
            <p:nvPr/>
          </p:nvSpPr>
          <p:spPr>
            <a:xfrm>
              <a:off x="2774515" y="3498937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iamond 162"/>
            <p:cNvSpPr/>
            <p:nvPr/>
          </p:nvSpPr>
          <p:spPr>
            <a:xfrm>
              <a:off x="3390378" y="3498937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iamond 163"/>
            <p:cNvSpPr/>
            <p:nvPr/>
          </p:nvSpPr>
          <p:spPr>
            <a:xfrm>
              <a:off x="1847589" y="3822526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iamond 164"/>
            <p:cNvSpPr/>
            <p:nvPr/>
          </p:nvSpPr>
          <p:spPr>
            <a:xfrm>
              <a:off x="2463452" y="3816263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iamond 165"/>
            <p:cNvSpPr/>
            <p:nvPr/>
          </p:nvSpPr>
          <p:spPr>
            <a:xfrm>
              <a:off x="3079315" y="38100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iamond 166"/>
            <p:cNvSpPr/>
            <p:nvPr/>
          </p:nvSpPr>
          <p:spPr>
            <a:xfrm>
              <a:off x="3695178" y="38100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iamond 167"/>
            <p:cNvSpPr/>
            <p:nvPr/>
          </p:nvSpPr>
          <p:spPr>
            <a:xfrm>
              <a:off x="1536526" y="4133589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iamond 168"/>
            <p:cNvSpPr/>
            <p:nvPr/>
          </p:nvSpPr>
          <p:spPr>
            <a:xfrm>
              <a:off x="2152389" y="4127326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iamond 169"/>
            <p:cNvSpPr/>
            <p:nvPr/>
          </p:nvSpPr>
          <p:spPr>
            <a:xfrm>
              <a:off x="2768252" y="4121063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iamond 170"/>
            <p:cNvSpPr/>
            <p:nvPr/>
          </p:nvSpPr>
          <p:spPr>
            <a:xfrm>
              <a:off x="3384115" y="4121063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iamond 171"/>
            <p:cNvSpPr/>
            <p:nvPr/>
          </p:nvSpPr>
          <p:spPr>
            <a:xfrm>
              <a:off x="1244252" y="4432126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iamond 172"/>
            <p:cNvSpPr/>
            <p:nvPr/>
          </p:nvSpPr>
          <p:spPr>
            <a:xfrm>
              <a:off x="1860115" y="4425863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iamond 173"/>
            <p:cNvSpPr/>
            <p:nvPr/>
          </p:nvSpPr>
          <p:spPr>
            <a:xfrm>
              <a:off x="2475978" y="44196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Diamond 174"/>
            <p:cNvSpPr/>
            <p:nvPr/>
          </p:nvSpPr>
          <p:spPr>
            <a:xfrm>
              <a:off x="3091841" y="44196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Diamond 179"/>
            <p:cNvSpPr/>
            <p:nvPr/>
          </p:nvSpPr>
          <p:spPr>
            <a:xfrm>
              <a:off x="3721274" y="25908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Diamond 180"/>
            <p:cNvSpPr/>
            <p:nvPr/>
          </p:nvSpPr>
          <p:spPr>
            <a:xfrm>
              <a:off x="3708748" y="32004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Diamond 181"/>
            <p:cNvSpPr/>
            <p:nvPr/>
          </p:nvSpPr>
          <p:spPr>
            <a:xfrm>
              <a:off x="3702485" y="4413337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Diamond 182"/>
            <p:cNvSpPr/>
            <p:nvPr/>
          </p:nvSpPr>
          <p:spPr>
            <a:xfrm>
              <a:off x="3396641" y="47244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Diamond 183"/>
            <p:cNvSpPr/>
            <p:nvPr/>
          </p:nvSpPr>
          <p:spPr>
            <a:xfrm>
              <a:off x="2780778" y="4718137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Diamond 184"/>
            <p:cNvSpPr/>
            <p:nvPr/>
          </p:nvSpPr>
          <p:spPr>
            <a:xfrm>
              <a:off x="2164915" y="4711874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Diamond 185"/>
            <p:cNvSpPr/>
            <p:nvPr/>
          </p:nvSpPr>
          <p:spPr>
            <a:xfrm>
              <a:off x="1549052" y="4724400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Diamond 186"/>
            <p:cNvSpPr/>
            <p:nvPr/>
          </p:nvSpPr>
          <p:spPr>
            <a:xfrm>
              <a:off x="1237989" y="3816263"/>
              <a:ext cx="609600" cy="609600"/>
            </a:xfrm>
            <a:prstGeom prst="diamond">
              <a:avLst/>
            </a:prstGeom>
            <a:grpFill/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035"/>
          <p:cNvGrpSpPr/>
          <p:nvPr/>
        </p:nvGrpSpPr>
        <p:grpSpPr>
          <a:xfrm>
            <a:off x="1545208" y="2604405"/>
            <a:ext cx="2476440" cy="2408299"/>
            <a:chOff x="914400" y="1600200"/>
            <a:chExt cx="3657600" cy="365760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914400" y="16002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914400" y="20574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914400" y="25146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14400" y="29718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914400" y="38862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914400" y="43434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914400" y="48006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914400" y="52578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>
              <a:off x="-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>
              <a:off x="-457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>
              <a:off x="457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>
              <a:off x="9144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6200000">
              <a:off x="13716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>
              <a:off x="18288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>
              <a:off x="22860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6200000">
              <a:off x="2743200" y="3429000"/>
              <a:ext cx="3657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Oval 59"/>
          <p:cNvSpPr/>
          <p:nvPr/>
        </p:nvSpPr>
        <p:spPr>
          <a:xfrm>
            <a:off x="1528247" y="259203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007655" y="25907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007655" y="499909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524006" y="499909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766466" y="379549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152396" y="318282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385528" y="318282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384122" y="4393503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52395" y="4395758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4007652" y="3791209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761995" y="25907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516339" y="3809999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769661" y="499788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147534" y="259080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3379261" y="258956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4006244" y="318787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761992" y="318908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517740" y="31902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152750" y="379242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62711" y="4394546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378934" y="4996671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3995157" y="43894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3379257" y="378858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46127" y="499179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530263" y="438949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Midpoint Displacement in 2D</a:t>
            </a:r>
            <a:endParaRPr lang="en-US" dirty="0"/>
          </a:p>
        </p:txBody>
      </p:sp>
      <p:sp>
        <p:nvSpPr>
          <p:cNvPr id="1997" name="TextBox 1996"/>
          <p:cNvSpPr txBox="1"/>
          <p:nvPr/>
        </p:nvSpPr>
        <p:spPr>
          <a:xfrm>
            <a:off x="5334000" y="16002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 (third time)</a:t>
            </a:r>
          </a:p>
          <a:p>
            <a:r>
              <a:rPr lang="en-US" dirty="0" smtClean="0"/>
              <a:t>For each box, </a:t>
            </a:r>
          </a:p>
          <a:p>
            <a:r>
              <a:rPr lang="en-US" dirty="0" smtClean="0"/>
              <a:t>Find the average elevation of the corners</a:t>
            </a:r>
          </a:p>
          <a:p>
            <a:r>
              <a:rPr lang="en-US" dirty="0" smtClean="0"/>
              <a:t>Displace it.</a:t>
            </a:r>
          </a:p>
          <a:p>
            <a:r>
              <a:rPr lang="en-US" dirty="0" smtClean="0"/>
              <a:t>Assign that elevation to the center.</a:t>
            </a:r>
          </a:p>
          <a:p>
            <a:endParaRPr lang="en-US" dirty="0"/>
          </a:p>
          <a:p>
            <a:r>
              <a:rPr lang="en-US" dirty="0" smtClean="0"/>
              <a:t>Now we have diamonds.</a:t>
            </a:r>
          </a:p>
          <a:p>
            <a:endParaRPr lang="en-US" dirty="0"/>
          </a:p>
          <a:p>
            <a:r>
              <a:rPr lang="en-US" dirty="0" smtClean="0"/>
              <a:t>Repeat step 2 again. </a:t>
            </a:r>
          </a:p>
        </p:txBody>
      </p:sp>
      <p:sp>
        <p:nvSpPr>
          <p:cNvPr id="128" name="Oval 127"/>
          <p:cNvSpPr/>
          <p:nvPr/>
        </p:nvSpPr>
        <p:spPr>
          <a:xfrm>
            <a:off x="1840714" y="289057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28806" y="410853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1830207" y="348883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842730" y="468803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56577" y="288933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446070" y="348760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458593" y="468680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072440" y="288810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060532" y="410606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3061933" y="348636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074456" y="4685565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688303" y="2886867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3676395" y="4104832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677796" y="348513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690319" y="4684330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452330" y="4102274"/>
            <a:ext cx="30955" cy="301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others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Fractional Brownian Motion</a:t>
            </a:r>
          </a:p>
          <a:p>
            <a:pPr lvl="1"/>
            <a:r>
              <a:rPr lang="en-US" dirty="0" smtClean="0"/>
              <a:t>A true fractal. </a:t>
            </a:r>
          </a:p>
          <a:p>
            <a:pPr lvl="1"/>
            <a:r>
              <a:rPr lang="en-US" dirty="0" smtClean="0"/>
              <a:t>Various approaches to generating </a:t>
            </a:r>
            <a:r>
              <a:rPr lang="en-US" dirty="0" err="1" smtClean="0"/>
              <a:t>fBm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 not do that?</a:t>
            </a:r>
          </a:p>
          <a:p>
            <a:pPr lvl="1"/>
            <a:r>
              <a:rPr lang="en-US" dirty="0" smtClean="0"/>
              <a:t>Midpoint displacement is more efficient.</a:t>
            </a:r>
          </a:p>
          <a:p>
            <a:pPr lvl="1"/>
            <a:r>
              <a:rPr lang="en-US" dirty="0" smtClean="0"/>
              <a:t>It’s an approximation to </a:t>
            </a:r>
            <a:r>
              <a:rPr lang="en-US" dirty="0" err="1" smtClean="0"/>
              <a:t>fBm</a:t>
            </a:r>
            <a:r>
              <a:rPr lang="en-US" dirty="0" smtClean="0"/>
              <a:t> which looks good enough.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 going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Midpoint displacement.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Displacement in 1D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3429000"/>
            <a:ext cx="548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Displacement in 1D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3429000"/>
            <a:ext cx="5486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828800" y="2514600"/>
            <a:ext cx="27432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0" y="2514600"/>
            <a:ext cx="27432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Displacement in 1D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3429000"/>
            <a:ext cx="5486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828800" y="2514600"/>
            <a:ext cx="2743200" cy="9144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0" y="2514600"/>
            <a:ext cx="2743200" cy="9144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828800" y="2667000"/>
            <a:ext cx="12192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48000" y="2514600"/>
            <a:ext cx="15240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0" y="25146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3600" y="2514600"/>
            <a:ext cx="13716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Displacement in 1D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3429000"/>
            <a:ext cx="5486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828800" y="2514600"/>
            <a:ext cx="2743200" cy="9144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0" y="2514600"/>
            <a:ext cx="2743200" cy="9144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828800" y="2667000"/>
            <a:ext cx="1219200" cy="76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48000" y="2514600"/>
            <a:ext cx="15240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0" y="2514600"/>
            <a:ext cx="137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3600" y="2514600"/>
            <a:ext cx="1371600" cy="914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828800" y="3124200"/>
            <a:ext cx="6858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514600" y="26670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048000" y="24384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0000" y="2438400"/>
            <a:ext cx="7620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572000" y="2362200"/>
            <a:ext cx="7620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2362200"/>
            <a:ext cx="609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43600" y="2514600"/>
            <a:ext cx="7620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6705600" y="2819400"/>
            <a:ext cx="6096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Displacement in 1D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3429000"/>
            <a:ext cx="54864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828800" y="2514600"/>
            <a:ext cx="2743200" cy="9144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0" y="2514600"/>
            <a:ext cx="2743200" cy="9144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828800" y="2667000"/>
            <a:ext cx="1219200" cy="76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48000" y="2514600"/>
            <a:ext cx="1524000" cy="152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0" y="2514600"/>
            <a:ext cx="1371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3600" y="2514600"/>
            <a:ext cx="1371600" cy="914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828800" y="3124200"/>
            <a:ext cx="6858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514600" y="26670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048000" y="24384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0000" y="2438400"/>
            <a:ext cx="7620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572000" y="2362200"/>
            <a:ext cx="7620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2362200"/>
            <a:ext cx="609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43600" y="2514600"/>
            <a:ext cx="7620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6705600" y="2819400"/>
            <a:ext cx="6096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487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line segment: </a:t>
            </a:r>
          </a:p>
          <a:p>
            <a:r>
              <a:rPr lang="en-US" dirty="0"/>
              <a:t> </a:t>
            </a:r>
            <a:r>
              <a:rPr lang="en-US" dirty="0" smtClean="0"/>
              <a:t> Find the midpoint </a:t>
            </a:r>
          </a:p>
          <a:p>
            <a:r>
              <a:rPr lang="en-US" dirty="0"/>
              <a:t> </a:t>
            </a:r>
            <a:r>
              <a:rPr lang="en-US" dirty="0" smtClean="0"/>
              <a:t> Randomly displace the midpoint a distance which is proportional to the length of the line segment</a:t>
            </a:r>
          </a:p>
          <a:p>
            <a:r>
              <a:rPr lang="en-US" dirty="0"/>
              <a:t> </a:t>
            </a:r>
            <a:r>
              <a:rPr lang="en-US" dirty="0" smtClean="0"/>
              <a:t> Draw two lines between the new midpoints.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776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Midpoint Displacement for Terrain</vt:lpstr>
      <vt:lpstr>What problem are we solving?</vt:lpstr>
      <vt:lpstr>What have others done?</vt:lpstr>
      <vt:lpstr>What are they going to do?</vt:lpstr>
      <vt:lpstr>Midpoint Displacement in 1D</vt:lpstr>
      <vt:lpstr>Midpoint Displacement in 1D</vt:lpstr>
      <vt:lpstr>Midpoint Displacement in 1D</vt:lpstr>
      <vt:lpstr>Midpoint Displacement in 1D</vt:lpstr>
      <vt:lpstr>Midpoint Displacement in 1D</vt:lpstr>
      <vt:lpstr>Midpoint Displacement in 2D</vt:lpstr>
      <vt:lpstr>Midpoint Displacement in 2D</vt:lpstr>
      <vt:lpstr>Midpoint Displacement in 2D</vt:lpstr>
      <vt:lpstr>Midpoint Displacement in 2D</vt:lpstr>
      <vt:lpstr>Midpoint Displacement in 2D</vt:lpstr>
      <vt:lpstr>Midpoint Displacement in 2D</vt:lpstr>
      <vt:lpstr>Midpoint Displacement in 2D</vt:lpstr>
      <vt:lpstr>Midpoint Displacement in 2D</vt:lpstr>
      <vt:lpstr>Midpoint Displacement in 2D</vt:lpstr>
      <vt:lpstr>Midpoint Displacement in 2D</vt:lpstr>
      <vt:lpstr>Midpoint Displacement in 2D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Midpoint Displacement for Terrain</dc:title>
  <dc:creator>Mike Jones</dc:creator>
  <cp:lastModifiedBy>Mike Jones</cp:lastModifiedBy>
  <cp:revision>5</cp:revision>
  <dcterms:created xsi:type="dcterms:W3CDTF">2010-02-22T20:42:56Z</dcterms:created>
  <dcterms:modified xsi:type="dcterms:W3CDTF">2010-02-22T22:55:34Z</dcterms:modified>
</cp:coreProperties>
</file>